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23"/>
  </p:notesMasterIdLst>
  <p:sldIdLst>
    <p:sldId id="256" r:id="rId2"/>
    <p:sldId id="257" r:id="rId3"/>
    <p:sldId id="258" r:id="rId4"/>
    <p:sldId id="269" r:id="rId5"/>
    <p:sldId id="261" r:id="rId6"/>
    <p:sldId id="270" r:id="rId7"/>
    <p:sldId id="271" r:id="rId8"/>
    <p:sldId id="262" r:id="rId9"/>
    <p:sldId id="272" r:id="rId10"/>
    <p:sldId id="273" r:id="rId11"/>
    <p:sldId id="274" r:id="rId12"/>
    <p:sldId id="263" r:id="rId13"/>
    <p:sldId id="264" r:id="rId14"/>
    <p:sldId id="276" r:id="rId15"/>
    <p:sldId id="277" r:id="rId16"/>
    <p:sldId id="275" r:id="rId17"/>
    <p:sldId id="265" r:id="rId18"/>
    <p:sldId id="266" r:id="rId19"/>
    <p:sldId id="267" r:id="rId20"/>
    <p:sldId id="268" r:id="rId21"/>
    <p:sldId id="278" r:id="rId22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/>
    <p:restoredTop sz="94654"/>
  </p:normalViewPr>
  <p:slideViewPr>
    <p:cSldViewPr snapToGrid="0" snapToObjects="1">
      <p:cViewPr varScale="1">
        <p:scale>
          <a:sx n="138" d="100"/>
          <a:sy n="138" d="100"/>
        </p:scale>
        <p:origin x="8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4636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Metadata such as model versions, engine versions, access key and app id mappings, evaluation results,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05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9641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ocs.prediction.io/evaluation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chinahadoop.cn/course/213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inxusen@gmail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685800" y="1125125"/>
            <a:ext cx="7772400" cy="1922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Make it real</a:t>
            </a:r>
          </a:p>
          <a:p>
            <a:pPr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</a:rPr>
              <a:t>Use </a:t>
            </a:r>
            <a:r>
              <a:rPr lang="en" sz="3600" dirty="0" err="1">
                <a:solidFill>
                  <a:schemeClr val="tx1"/>
                </a:solidFill>
              </a:rPr>
              <a:t>PredictionIO</a:t>
            </a:r>
            <a:r>
              <a:rPr lang="en" sz="3600" dirty="0">
                <a:solidFill>
                  <a:schemeClr val="tx1"/>
                </a:solidFill>
              </a:rPr>
              <a:t> to build your own recommendation engine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err="1">
                <a:solidFill>
                  <a:schemeClr val="bg2"/>
                </a:solidFill>
              </a:rPr>
              <a:t>Xusen</a:t>
            </a:r>
            <a:r>
              <a:rPr lang="en" dirty="0">
                <a:solidFill>
                  <a:schemeClr val="bg2"/>
                </a:solidFill>
              </a:rPr>
              <a:t> </a:t>
            </a:r>
            <a:r>
              <a:rPr lang="en" dirty="0" smtClean="0">
                <a:solidFill>
                  <a:schemeClr val="bg2"/>
                </a:solidFill>
              </a:rPr>
              <a:t>Yin</a:t>
            </a:r>
            <a:endParaRPr lang="en-US" dirty="0" smtClean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 err="1"/>
              <a:t>DataSourceParamUnit</a:t>
            </a:r>
            <a:r>
              <a:rPr lang="en-US" sz="1600" dirty="0"/>
              <a:t>(sources: 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</a:t>
            </a:r>
            <a:r>
              <a:rPr lang="en-US" sz="1600" dirty="0">
                <a:solidFill>
                  <a:srgbClr val="4E807D"/>
                </a:solidFill>
              </a:rPr>
              <a:t>String</a:t>
            </a:r>
            <a:r>
              <a:rPr lang="en-US" sz="1600" dirty="0"/>
              <a:t>]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users: 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</a:t>
            </a:r>
            <a:r>
              <a:rPr lang="en-US" sz="1600" dirty="0">
                <a:solidFill>
                  <a:srgbClr val="4E807D"/>
                </a:solidFill>
              </a:rPr>
              <a:t>String</a:t>
            </a:r>
            <a:r>
              <a:rPr lang="en-US" sz="1600" dirty="0"/>
              <a:t>]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passwords: 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</a:t>
            </a:r>
            <a:r>
              <a:rPr lang="en-US" sz="1600" dirty="0">
                <a:solidFill>
                  <a:srgbClr val="4E807D"/>
                </a:solidFill>
              </a:rPr>
              <a:t>String</a:t>
            </a:r>
            <a:r>
              <a:rPr lang="en-US" sz="1600" dirty="0"/>
              <a:t>])</a:t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 err="1"/>
              <a:t>DataSourceParams</a:t>
            </a:r>
            <a:r>
              <a:rPr lang="en-US" sz="1600" dirty="0"/>
              <a:t>(</a:t>
            </a:r>
            <a:r>
              <a:rPr lang="en-US" sz="1600" dirty="0" err="1"/>
              <a:t>params</a:t>
            </a:r>
            <a:r>
              <a:rPr lang="en-US" sz="1600" dirty="0"/>
              <a:t>: 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</a:t>
            </a:r>
            <a:r>
              <a:rPr lang="en-US" sz="1600" dirty="0" err="1"/>
              <a:t>DataSourceParamUnit</a:t>
            </a:r>
            <a:r>
              <a:rPr lang="en-US" sz="1600" dirty="0"/>
              <a:t>])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 smtClean="0"/>
              <a:t>Params</a:t>
            </a:r>
            <a:endParaRPr lang="en-US" sz="1600" dirty="0" smtClean="0"/>
          </a:p>
          <a:p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 err="1"/>
              <a:t>TrainingUnit</a:t>
            </a:r>
            <a:r>
              <a:rPr lang="en-US" sz="1600" dirty="0"/>
              <a:t>(trans: 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[(</a:t>
            </a:r>
            <a:r>
              <a:rPr lang="en-US" sz="1600" dirty="0" err="1">
                <a:solidFill>
                  <a:srgbClr val="CC7832"/>
                </a:solidFill>
              </a:rPr>
              <a:t>Int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>
                <a:solidFill>
                  <a:srgbClr val="CC7832"/>
                </a:solidFill>
              </a:rPr>
              <a:t>Int</a:t>
            </a:r>
            <a:r>
              <a:rPr lang="en-US" sz="1600" dirty="0"/>
              <a:t>)])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Serializable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+</a:t>
            </a:r>
            <a:r>
              <a:rPr lang="en-US" sz="1600" dirty="0"/>
              <a:t>(other: </a:t>
            </a:r>
            <a:r>
              <a:rPr lang="en-US" sz="1600" dirty="0" err="1"/>
              <a:t>TrainingUnit</a:t>
            </a:r>
            <a:r>
              <a:rPr lang="en-US" sz="1600" dirty="0"/>
              <a:t>) = </a:t>
            </a:r>
            <a:r>
              <a:rPr lang="en-US" sz="1600" b="1" dirty="0">
                <a:solidFill>
                  <a:srgbClr val="CC7832"/>
                </a:solidFill>
              </a:rPr>
              <a:t>new </a:t>
            </a:r>
            <a:r>
              <a:rPr lang="en-US" sz="1600" dirty="0" err="1"/>
              <a:t>TrainingUnit</a:t>
            </a:r>
            <a:r>
              <a:rPr lang="en-US" sz="1600" dirty="0"/>
              <a:t>(</a:t>
            </a:r>
            <a:r>
              <a:rPr lang="en-US" sz="1600" b="1" dirty="0" err="1">
                <a:solidFill>
                  <a:srgbClr val="CC7832"/>
                </a:solidFill>
              </a:rPr>
              <a:t>this</a:t>
            </a:r>
            <a:r>
              <a:rPr lang="en-US" sz="1600" dirty="0" err="1"/>
              <a:t>.trans</a:t>
            </a:r>
            <a:r>
              <a:rPr lang="en-US" sz="1600" dirty="0"/>
              <a:t> ++ </a:t>
            </a:r>
            <a:r>
              <a:rPr lang="en-US" sz="1600" dirty="0" err="1"/>
              <a:t>other.trans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object </a:t>
            </a:r>
            <a:r>
              <a:rPr lang="en-US" sz="1600" dirty="0" err="1"/>
              <a:t>TrainingUnit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empty </a:t>
            </a:r>
            <a:r>
              <a:rPr lang="en-US" sz="1600" dirty="0"/>
              <a:t>= </a:t>
            </a:r>
            <a:r>
              <a:rPr lang="en-US" sz="1600" b="1" dirty="0">
                <a:solidFill>
                  <a:srgbClr val="CC7832"/>
                </a:solidFill>
              </a:rPr>
              <a:t>new </a:t>
            </a:r>
            <a:r>
              <a:rPr lang="en-US" sz="1600" dirty="0" err="1"/>
              <a:t>TrainingUnit</a:t>
            </a:r>
            <a:r>
              <a:rPr lang="en-US" sz="1600" dirty="0"/>
              <a:t>(</a:t>
            </a:r>
            <a:r>
              <a:rPr lang="en-US" sz="1600" i="1" dirty="0">
                <a:solidFill>
                  <a:srgbClr val="9876AA"/>
                </a:solidFill>
              </a:rPr>
              <a:t>Nil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 err="1"/>
              <a:t>TrainingData</a:t>
            </a:r>
            <a:r>
              <a:rPr lang="en-US" sz="1600" dirty="0"/>
              <a:t>(data: 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[(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</a:t>
            </a:r>
            <a:r>
              <a:rPr lang="en-US" sz="1600" dirty="0" err="1">
                <a:solidFill>
                  <a:srgbClr val="CC7832"/>
                </a:solidFill>
              </a:rPr>
              <a:t>Int</a:t>
            </a:r>
            <a:r>
              <a:rPr lang="en-US" sz="1600" dirty="0"/>
              <a:t>]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TrainingUnit</a:t>
            </a:r>
            <a:r>
              <a:rPr lang="en-US" sz="1600" dirty="0"/>
              <a:t>)])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Serializable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 err="1">
                <a:solidFill>
                  <a:srgbClr val="FFC66D"/>
                </a:solidFill>
              </a:rPr>
              <a:t>toString</a:t>
            </a:r>
            <a:r>
              <a:rPr lang="en-US" sz="1600" dirty="0">
                <a:solidFill>
                  <a:srgbClr val="FFC66D"/>
                </a:solidFill>
              </a:rPr>
              <a:t> </a:t>
            </a:r>
            <a:r>
              <a:rPr lang="en-US" sz="1600" dirty="0"/>
              <a:t>= </a:t>
            </a:r>
            <a:r>
              <a:rPr lang="en-US" sz="1600" dirty="0" err="1">
                <a:solidFill>
                  <a:srgbClr val="6A8759"/>
                </a:solidFill>
              </a:rPr>
              <a:t>s"Training</a:t>
            </a:r>
            <a:r>
              <a:rPr lang="en-US" sz="1600" dirty="0">
                <a:solidFill>
                  <a:srgbClr val="6A8759"/>
                </a:solidFill>
              </a:rPr>
              <a:t> data contains </a:t>
            </a:r>
            <a:r>
              <a:rPr lang="en-US" sz="1600" b="1" dirty="0">
                <a:solidFill>
                  <a:srgbClr val="00B8BB"/>
                </a:solidFill>
              </a:rPr>
              <a:t>$</a:t>
            </a:r>
            <a:r>
              <a:rPr lang="en-US" sz="1600" dirty="0"/>
              <a:t>{</a:t>
            </a:r>
            <a:r>
              <a:rPr lang="en-US" sz="1600" dirty="0" err="1"/>
              <a:t>data.size</a:t>
            </a:r>
            <a:r>
              <a:rPr lang="en-US" sz="1600" dirty="0"/>
              <a:t>}</a:t>
            </a:r>
            <a:r>
              <a:rPr lang="en-US" sz="1600" dirty="0">
                <a:solidFill>
                  <a:srgbClr val="6A8759"/>
                </a:solidFill>
              </a:rPr>
              <a:t> training units. " </a:t>
            </a:r>
            <a:r>
              <a:rPr lang="en-US" sz="1600" dirty="0"/>
              <a:t>+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>
                <a:solidFill>
                  <a:srgbClr val="6A8759"/>
                </a:solidFill>
              </a:rPr>
              <a:t>s"The</a:t>
            </a:r>
            <a:r>
              <a:rPr lang="en-US" sz="1600" dirty="0">
                <a:solidFill>
                  <a:srgbClr val="6A8759"/>
                </a:solidFill>
              </a:rPr>
              <a:t> first training unit contains </a:t>
            </a:r>
            <a:r>
              <a:rPr lang="en-US" sz="1600" b="1" dirty="0">
                <a:solidFill>
                  <a:srgbClr val="00B8BB"/>
                </a:solidFill>
              </a:rPr>
              <a:t>$</a:t>
            </a:r>
            <a:r>
              <a:rPr lang="en-US" sz="1600" dirty="0"/>
              <a:t>{data.head._2.trans.size}</a:t>
            </a:r>
            <a:r>
              <a:rPr lang="en-US" sz="1600" dirty="0">
                <a:solidFill>
                  <a:srgbClr val="6A8759"/>
                </a:solidFill>
              </a:rPr>
              <a:t> training data."</a:t>
            </a:r>
            <a:br>
              <a:rPr lang="en-US" sz="1600" dirty="0">
                <a:solidFill>
                  <a:srgbClr val="6A8759"/>
                </a:solidFill>
              </a:rPr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6636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Corresponding parameters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1600" dirty="0">
                <a:solidFill>
                  <a:srgbClr val="9876AA"/>
                </a:solidFill>
              </a:rPr>
              <a:t>"datasource"</a:t>
            </a:r>
            <a:r>
              <a:rPr lang="nl-NL" sz="1600" dirty="0">
                <a:solidFill>
                  <a:srgbClr val="CC7832"/>
                </a:solidFill>
              </a:rPr>
              <a:t>: {</a:t>
            </a:r>
            <a:br>
              <a:rPr lang="nl-NL" sz="1600" dirty="0">
                <a:solidFill>
                  <a:srgbClr val="CC7832"/>
                </a:solidFill>
              </a:rPr>
            </a:br>
            <a:r>
              <a:rPr lang="nl-NL" sz="1600" dirty="0">
                <a:solidFill>
                  <a:srgbClr val="CC7832"/>
                </a:solidFill>
              </a:rPr>
              <a:t>  </a:t>
            </a:r>
            <a:r>
              <a:rPr lang="nl-NL" sz="1600" dirty="0">
                <a:solidFill>
                  <a:srgbClr val="9876AA"/>
                </a:solidFill>
              </a:rPr>
              <a:t>"</a:t>
            </a:r>
            <a:r>
              <a:rPr lang="nl-NL" sz="1600" dirty="0" err="1">
                <a:solidFill>
                  <a:srgbClr val="9876AA"/>
                </a:solidFill>
              </a:rPr>
              <a:t>params</a:t>
            </a:r>
            <a:r>
              <a:rPr lang="nl-NL" sz="1600" dirty="0">
                <a:solidFill>
                  <a:srgbClr val="9876AA"/>
                </a:solidFill>
              </a:rPr>
              <a:t>"</a:t>
            </a:r>
            <a:r>
              <a:rPr lang="nl-NL" sz="1600" dirty="0">
                <a:solidFill>
                  <a:srgbClr val="CC7832"/>
                </a:solidFill>
              </a:rPr>
              <a:t>: </a:t>
            </a:r>
            <a:r>
              <a:rPr lang="nl-NL" sz="1600" dirty="0"/>
              <a:t>[</a:t>
            </a:r>
            <a:br>
              <a:rPr lang="nl-NL" sz="1600" dirty="0"/>
            </a:br>
            <a:r>
              <a:rPr lang="nl-NL" sz="1600" dirty="0"/>
              <a:t>    </a:t>
            </a:r>
            <a:r>
              <a:rPr lang="nl-NL" sz="1600" dirty="0">
                <a:solidFill>
                  <a:srgbClr val="CC7832"/>
                </a:solidFill>
              </a:rPr>
              <a:t>{</a:t>
            </a:r>
            <a:br>
              <a:rPr lang="nl-NL" sz="1600" dirty="0">
                <a:solidFill>
                  <a:srgbClr val="CC7832"/>
                </a:solidFill>
              </a:rPr>
            </a:br>
            <a:r>
              <a:rPr lang="nl-NL" sz="1600" dirty="0">
                <a:solidFill>
                  <a:srgbClr val="CC7832"/>
                </a:solidFill>
              </a:rPr>
              <a:t>      </a:t>
            </a:r>
            <a:r>
              <a:rPr lang="nl-NL" sz="1600" dirty="0">
                <a:solidFill>
                  <a:srgbClr val="9876AA"/>
                </a:solidFill>
              </a:rPr>
              <a:t>"sources"</a:t>
            </a:r>
            <a:r>
              <a:rPr lang="nl-NL" sz="1600" dirty="0">
                <a:solidFill>
                  <a:srgbClr val="CC7832"/>
                </a:solidFill>
              </a:rPr>
              <a:t>: </a:t>
            </a:r>
            <a:r>
              <a:rPr lang="nl-NL" sz="1600" dirty="0"/>
              <a:t>[</a:t>
            </a:r>
            <a:r>
              <a:rPr lang="nl-NL" sz="1600" dirty="0">
                <a:solidFill>
                  <a:srgbClr val="6A8759"/>
                </a:solidFill>
              </a:rPr>
              <a:t>"</a:t>
            </a:r>
            <a:r>
              <a:rPr lang="nl-NL" sz="1600" dirty="0" err="1">
                <a:solidFill>
                  <a:srgbClr val="6A8759"/>
                </a:solidFill>
              </a:rPr>
              <a:t>jdbc:mysql</a:t>
            </a:r>
            <a:r>
              <a:rPr lang="nl-NL" sz="1600" dirty="0">
                <a:solidFill>
                  <a:srgbClr val="6A8759"/>
                </a:solidFill>
              </a:rPr>
              <a:t>://</a:t>
            </a:r>
            <a:r>
              <a:rPr lang="nl-NL" sz="1600" dirty="0" smtClean="0">
                <a:solidFill>
                  <a:srgbClr val="6A8759"/>
                </a:solidFill>
              </a:rPr>
              <a:t>localhost:3306/db1"</a:t>
            </a:r>
            <a:r>
              <a:rPr lang="nl-NL" sz="1600" dirty="0" smtClean="0">
                <a:solidFill>
                  <a:srgbClr val="CC7832"/>
                </a:solidFill>
              </a:rPr>
              <a:t>, </a:t>
            </a:r>
            <a:r>
              <a:rPr lang="nl-NL" sz="1600" dirty="0">
                <a:solidFill>
                  <a:srgbClr val="6A8759"/>
                </a:solidFill>
              </a:rPr>
              <a:t>"</a:t>
            </a:r>
            <a:r>
              <a:rPr lang="nl-NL" sz="1600" dirty="0" err="1">
                <a:solidFill>
                  <a:srgbClr val="6A8759"/>
                </a:solidFill>
              </a:rPr>
              <a:t>jdbc:mysql</a:t>
            </a:r>
            <a:r>
              <a:rPr lang="nl-NL" sz="1600" dirty="0">
                <a:solidFill>
                  <a:srgbClr val="6A8759"/>
                </a:solidFill>
              </a:rPr>
              <a:t>://</a:t>
            </a:r>
            <a:r>
              <a:rPr lang="nl-NL" sz="1600" dirty="0" smtClean="0">
                <a:solidFill>
                  <a:srgbClr val="6A8759"/>
                </a:solidFill>
              </a:rPr>
              <a:t>localhost:3306/db2"</a:t>
            </a:r>
            <a:r>
              <a:rPr lang="nl-NL" sz="1600" dirty="0" smtClean="0"/>
              <a:t>]</a:t>
            </a:r>
            <a:r>
              <a:rPr lang="nl-NL" sz="1600" dirty="0" smtClean="0">
                <a:solidFill>
                  <a:srgbClr val="CC7832"/>
                </a:solidFill>
              </a:rPr>
              <a:t>,</a:t>
            </a:r>
            <a:r>
              <a:rPr lang="nl-NL" sz="1600" dirty="0">
                <a:solidFill>
                  <a:srgbClr val="CC7832"/>
                </a:solidFill>
              </a:rPr>
              <a:t/>
            </a:r>
            <a:br>
              <a:rPr lang="nl-NL" sz="1600" dirty="0">
                <a:solidFill>
                  <a:srgbClr val="CC7832"/>
                </a:solidFill>
              </a:rPr>
            </a:br>
            <a:r>
              <a:rPr lang="nl-NL" sz="1600" dirty="0">
                <a:solidFill>
                  <a:srgbClr val="CC7832"/>
                </a:solidFill>
              </a:rPr>
              <a:t>      </a:t>
            </a:r>
            <a:r>
              <a:rPr lang="nl-NL" sz="1600" dirty="0">
                <a:solidFill>
                  <a:srgbClr val="9876AA"/>
                </a:solidFill>
              </a:rPr>
              <a:t>"users"</a:t>
            </a:r>
            <a:r>
              <a:rPr lang="nl-NL" sz="1600" dirty="0">
                <a:solidFill>
                  <a:srgbClr val="CC7832"/>
                </a:solidFill>
              </a:rPr>
              <a:t>: </a:t>
            </a:r>
            <a:r>
              <a:rPr lang="nl-NL" sz="1600" dirty="0"/>
              <a:t>[</a:t>
            </a:r>
            <a:r>
              <a:rPr lang="nl-NL" sz="1600" dirty="0">
                <a:solidFill>
                  <a:srgbClr val="6A8759"/>
                </a:solidFill>
              </a:rPr>
              <a:t>"root"</a:t>
            </a:r>
            <a:r>
              <a:rPr lang="nl-NL" sz="1600" dirty="0">
                <a:solidFill>
                  <a:srgbClr val="CC7832"/>
                </a:solidFill>
              </a:rPr>
              <a:t>, </a:t>
            </a:r>
            <a:r>
              <a:rPr lang="nl-NL" sz="1600" dirty="0">
                <a:solidFill>
                  <a:srgbClr val="6A8759"/>
                </a:solidFill>
              </a:rPr>
              <a:t>"root"</a:t>
            </a:r>
            <a:r>
              <a:rPr lang="nl-NL" sz="1600" dirty="0"/>
              <a:t>]</a:t>
            </a:r>
            <a:r>
              <a:rPr lang="nl-NL" sz="1600" dirty="0">
                <a:solidFill>
                  <a:srgbClr val="CC7832"/>
                </a:solidFill>
              </a:rPr>
              <a:t>,</a:t>
            </a:r>
            <a:br>
              <a:rPr lang="nl-NL" sz="1600" dirty="0">
                <a:solidFill>
                  <a:srgbClr val="CC7832"/>
                </a:solidFill>
              </a:rPr>
            </a:br>
            <a:r>
              <a:rPr lang="nl-NL" sz="1600" dirty="0">
                <a:solidFill>
                  <a:srgbClr val="CC7832"/>
                </a:solidFill>
              </a:rPr>
              <a:t>      </a:t>
            </a:r>
            <a:r>
              <a:rPr lang="nl-NL" sz="1600" dirty="0">
                <a:solidFill>
                  <a:srgbClr val="9876AA"/>
                </a:solidFill>
              </a:rPr>
              <a:t>"</a:t>
            </a:r>
            <a:r>
              <a:rPr lang="nl-NL" sz="1600" dirty="0" err="1">
                <a:solidFill>
                  <a:srgbClr val="9876AA"/>
                </a:solidFill>
              </a:rPr>
              <a:t>passwords</a:t>
            </a:r>
            <a:r>
              <a:rPr lang="nl-NL" sz="1600" dirty="0">
                <a:solidFill>
                  <a:srgbClr val="9876AA"/>
                </a:solidFill>
              </a:rPr>
              <a:t>"</a:t>
            </a:r>
            <a:r>
              <a:rPr lang="nl-NL" sz="1600" dirty="0">
                <a:solidFill>
                  <a:srgbClr val="CC7832"/>
                </a:solidFill>
              </a:rPr>
              <a:t>: </a:t>
            </a:r>
            <a:r>
              <a:rPr lang="nl-NL" sz="1600" dirty="0"/>
              <a:t>[</a:t>
            </a:r>
            <a:r>
              <a:rPr lang="nl-NL" sz="1600" dirty="0">
                <a:solidFill>
                  <a:srgbClr val="6A8759"/>
                </a:solidFill>
              </a:rPr>
              <a:t>"root"</a:t>
            </a:r>
            <a:r>
              <a:rPr lang="nl-NL" sz="1600" dirty="0">
                <a:solidFill>
                  <a:srgbClr val="CC7832"/>
                </a:solidFill>
              </a:rPr>
              <a:t>, </a:t>
            </a:r>
            <a:r>
              <a:rPr lang="nl-NL" sz="1600" dirty="0">
                <a:solidFill>
                  <a:srgbClr val="6A8759"/>
                </a:solidFill>
              </a:rPr>
              <a:t>"root"</a:t>
            </a:r>
            <a:r>
              <a:rPr lang="nl-NL" sz="1600" dirty="0"/>
              <a:t>]</a:t>
            </a:r>
            <a:br>
              <a:rPr lang="nl-NL" sz="1600" dirty="0"/>
            </a:br>
            <a:r>
              <a:rPr lang="nl-NL" sz="1600" dirty="0"/>
              <a:t>    </a:t>
            </a:r>
            <a:r>
              <a:rPr lang="nl-NL" sz="1600" dirty="0">
                <a:solidFill>
                  <a:srgbClr val="CC7832"/>
                </a:solidFill>
              </a:rPr>
              <a:t>},</a:t>
            </a:r>
            <a:br>
              <a:rPr lang="nl-NL" sz="1600" dirty="0">
                <a:solidFill>
                  <a:srgbClr val="CC7832"/>
                </a:solidFill>
              </a:rPr>
            </a:br>
            <a:r>
              <a:rPr lang="nl-NL" sz="1600" dirty="0">
                <a:solidFill>
                  <a:srgbClr val="CC7832"/>
                </a:solidFill>
              </a:rPr>
              <a:t>    {</a:t>
            </a:r>
            <a:br>
              <a:rPr lang="nl-NL" sz="1600" dirty="0">
                <a:solidFill>
                  <a:srgbClr val="CC7832"/>
                </a:solidFill>
              </a:rPr>
            </a:br>
            <a:r>
              <a:rPr lang="nl-NL" sz="1600" dirty="0">
                <a:solidFill>
                  <a:srgbClr val="CC7832"/>
                </a:solidFill>
              </a:rPr>
              <a:t>      </a:t>
            </a:r>
            <a:r>
              <a:rPr lang="nl-NL" sz="1600" dirty="0">
                <a:solidFill>
                  <a:srgbClr val="9876AA"/>
                </a:solidFill>
              </a:rPr>
              <a:t>"sources"</a:t>
            </a:r>
            <a:r>
              <a:rPr lang="nl-NL" sz="1600" dirty="0">
                <a:solidFill>
                  <a:srgbClr val="CC7832"/>
                </a:solidFill>
              </a:rPr>
              <a:t>: </a:t>
            </a:r>
            <a:r>
              <a:rPr lang="nl-NL" sz="1600" dirty="0"/>
              <a:t>[</a:t>
            </a:r>
            <a:r>
              <a:rPr lang="nl-NL" sz="1600" dirty="0">
                <a:solidFill>
                  <a:srgbClr val="6A8759"/>
                </a:solidFill>
              </a:rPr>
              <a:t>"</a:t>
            </a:r>
            <a:r>
              <a:rPr lang="nl-NL" sz="1600" dirty="0" err="1">
                <a:solidFill>
                  <a:srgbClr val="6A8759"/>
                </a:solidFill>
              </a:rPr>
              <a:t>jdbc:mysql</a:t>
            </a:r>
            <a:r>
              <a:rPr lang="nl-NL" sz="1600" dirty="0">
                <a:solidFill>
                  <a:srgbClr val="6A8759"/>
                </a:solidFill>
              </a:rPr>
              <a:t>://</a:t>
            </a:r>
            <a:r>
              <a:rPr lang="nl-NL" sz="1600" dirty="0" smtClean="0">
                <a:solidFill>
                  <a:srgbClr val="6A8759"/>
                </a:solidFill>
              </a:rPr>
              <a:t>localhost:3306/db3"</a:t>
            </a:r>
            <a:r>
              <a:rPr lang="nl-NL" sz="1600" dirty="0" smtClean="0"/>
              <a:t>]</a:t>
            </a:r>
            <a:r>
              <a:rPr lang="nl-NL" sz="1600" dirty="0" smtClean="0">
                <a:solidFill>
                  <a:srgbClr val="CC7832"/>
                </a:solidFill>
              </a:rPr>
              <a:t>,</a:t>
            </a:r>
            <a:r>
              <a:rPr lang="nl-NL" sz="1600" dirty="0">
                <a:solidFill>
                  <a:srgbClr val="CC7832"/>
                </a:solidFill>
              </a:rPr>
              <a:t/>
            </a:r>
            <a:br>
              <a:rPr lang="nl-NL" sz="1600" dirty="0">
                <a:solidFill>
                  <a:srgbClr val="CC7832"/>
                </a:solidFill>
              </a:rPr>
            </a:br>
            <a:r>
              <a:rPr lang="nl-NL" sz="1600" dirty="0">
                <a:solidFill>
                  <a:srgbClr val="CC7832"/>
                </a:solidFill>
              </a:rPr>
              <a:t>      </a:t>
            </a:r>
            <a:r>
              <a:rPr lang="nl-NL" sz="1600" dirty="0">
                <a:solidFill>
                  <a:srgbClr val="9876AA"/>
                </a:solidFill>
              </a:rPr>
              <a:t>"users"</a:t>
            </a:r>
            <a:r>
              <a:rPr lang="nl-NL" sz="1600" dirty="0">
                <a:solidFill>
                  <a:srgbClr val="CC7832"/>
                </a:solidFill>
              </a:rPr>
              <a:t>: </a:t>
            </a:r>
            <a:r>
              <a:rPr lang="nl-NL" sz="1600" dirty="0"/>
              <a:t>[</a:t>
            </a:r>
            <a:r>
              <a:rPr lang="nl-NL" sz="1600" dirty="0">
                <a:solidFill>
                  <a:srgbClr val="6A8759"/>
                </a:solidFill>
              </a:rPr>
              <a:t>"root"</a:t>
            </a:r>
            <a:r>
              <a:rPr lang="nl-NL" sz="1600" dirty="0"/>
              <a:t>]</a:t>
            </a:r>
            <a:r>
              <a:rPr lang="nl-NL" sz="1600" dirty="0">
                <a:solidFill>
                  <a:srgbClr val="CC7832"/>
                </a:solidFill>
              </a:rPr>
              <a:t>,</a:t>
            </a:r>
            <a:br>
              <a:rPr lang="nl-NL" sz="1600" dirty="0">
                <a:solidFill>
                  <a:srgbClr val="CC7832"/>
                </a:solidFill>
              </a:rPr>
            </a:br>
            <a:r>
              <a:rPr lang="nl-NL" sz="1600" dirty="0">
                <a:solidFill>
                  <a:srgbClr val="CC7832"/>
                </a:solidFill>
              </a:rPr>
              <a:t>      </a:t>
            </a:r>
            <a:r>
              <a:rPr lang="nl-NL" sz="1600" dirty="0">
                <a:solidFill>
                  <a:srgbClr val="9876AA"/>
                </a:solidFill>
              </a:rPr>
              <a:t>"</a:t>
            </a:r>
            <a:r>
              <a:rPr lang="nl-NL" sz="1600" dirty="0" err="1">
                <a:solidFill>
                  <a:srgbClr val="9876AA"/>
                </a:solidFill>
              </a:rPr>
              <a:t>passwords</a:t>
            </a:r>
            <a:r>
              <a:rPr lang="nl-NL" sz="1600" dirty="0">
                <a:solidFill>
                  <a:srgbClr val="9876AA"/>
                </a:solidFill>
              </a:rPr>
              <a:t>"</a:t>
            </a:r>
            <a:r>
              <a:rPr lang="nl-NL" sz="1600" dirty="0">
                <a:solidFill>
                  <a:srgbClr val="CC7832"/>
                </a:solidFill>
              </a:rPr>
              <a:t>: </a:t>
            </a:r>
            <a:r>
              <a:rPr lang="nl-NL" sz="1600" dirty="0"/>
              <a:t>[</a:t>
            </a:r>
            <a:r>
              <a:rPr lang="nl-NL" sz="1600" dirty="0">
                <a:solidFill>
                  <a:srgbClr val="6A8759"/>
                </a:solidFill>
              </a:rPr>
              <a:t>"root"</a:t>
            </a:r>
            <a:r>
              <a:rPr lang="nl-NL" sz="1600" dirty="0"/>
              <a:t>]</a:t>
            </a:r>
            <a:br>
              <a:rPr lang="nl-NL" sz="1600" dirty="0"/>
            </a:br>
            <a:r>
              <a:rPr lang="nl-NL" sz="1600" dirty="0"/>
              <a:t>    </a:t>
            </a:r>
            <a:r>
              <a:rPr lang="nl-NL" sz="1600" dirty="0">
                <a:solidFill>
                  <a:srgbClr val="CC7832"/>
                </a:solidFill>
              </a:rPr>
              <a:t>}</a:t>
            </a:r>
            <a:br>
              <a:rPr lang="nl-NL" sz="1600" dirty="0">
                <a:solidFill>
                  <a:srgbClr val="CC7832"/>
                </a:solidFill>
              </a:rPr>
            </a:br>
            <a:r>
              <a:rPr lang="nl-NL" sz="1600" dirty="0">
                <a:solidFill>
                  <a:srgbClr val="CC7832"/>
                </a:solidFill>
              </a:rPr>
              <a:t>  </a:t>
            </a:r>
            <a:r>
              <a:rPr lang="nl-NL" sz="1600" dirty="0"/>
              <a:t>]</a:t>
            </a:r>
            <a:br>
              <a:rPr lang="nl-NL" sz="1600" dirty="0"/>
            </a:br>
            <a:r>
              <a:rPr lang="nl-NL" sz="1600" dirty="0">
                <a:solidFill>
                  <a:srgbClr val="CC7832"/>
                </a:solidFill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7772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DataPreparator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600" b="1" dirty="0">
                <a:solidFill>
                  <a:srgbClr val="CC7832"/>
                </a:solidFill>
              </a:rPr>
              <a:t>class </a:t>
            </a:r>
            <a:r>
              <a:rPr lang="en-US" sz="1600" dirty="0" err="1"/>
              <a:t>Preparator</a:t>
            </a:r>
            <a:r>
              <a:rPr lang="en-US" sz="1600" dirty="0"/>
              <a:t>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PPreparator</a:t>
            </a:r>
            <a:r>
              <a:rPr lang="en-US" sz="1600" dirty="0"/>
              <a:t>[</a:t>
            </a:r>
            <a:r>
              <a:rPr lang="en-US" sz="1600" dirty="0" err="1">
                <a:solidFill>
                  <a:srgbClr val="4E807D"/>
                </a:solidFill>
              </a:rPr>
              <a:t>EmptyPreparatorParams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TrainingData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PreparedData</a:t>
            </a:r>
            <a:r>
              <a:rPr lang="en-US" sz="1600" dirty="0"/>
              <a:t>] {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prepare</a:t>
            </a:r>
            <a:r>
              <a:rPr lang="en-US" sz="1600" dirty="0"/>
              <a:t>(</a:t>
            </a:r>
            <a:r>
              <a:rPr lang="en-US" sz="1600" dirty="0" err="1"/>
              <a:t>sc</a:t>
            </a:r>
            <a:r>
              <a:rPr lang="en-US" sz="1600" dirty="0"/>
              <a:t>: </a:t>
            </a:r>
            <a:r>
              <a:rPr lang="en-US" sz="1600" dirty="0" err="1"/>
              <a:t>SparkContext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trainingData</a:t>
            </a:r>
            <a:r>
              <a:rPr lang="en-US" sz="1600" dirty="0"/>
              <a:t>: </a:t>
            </a:r>
            <a:r>
              <a:rPr lang="en-US" sz="1600" dirty="0" err="1"/>
              <a:t>TrainingData</a:t>
            </a:r>
            <a:r>
              <a:rPr lang="en-US" sz="1600" dirty="0"/>
              <a:t>): </a:t>
            </a:r>
            <a:r>
              <a:rPr lang="en-US" sz="1600" dirty="0" err="1"/>
              <a:t>PreparedData</a:t>
            </a:r>
            <a:r>
              <a:rPr lang="en-US" sz="1600" dirty="0"/>
              <a:t> = {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i="1" dirty="0" err="1"/>
              <a:t>PreparedData</a:t>
            </a:r>
            <a:r>
              <a:rPr lang="en-US" sz="1600" dirty="0"/>
              <a:t>(</a:t>
            </a:r>
            <a:r>
              <a:rPr lang="en-US" sz="1600" dirty="0" err="1"/>
              <a:t>trainingData.data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  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 err="1"/>
              <a:t>PreparedData</a:t>
            </a:r>
            <a:r>
              <a:rPr lang="en-US" sz="1600" dirty="0"/>
              <a:t>(data: 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[(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</a:t>
            </a:r>
            <a:r>
              <a:rPr lang="en-US" sz="1600" dirty="0" err="1">
                <a:solidFill>
                  <a:srgbClr val="CC7832"/>
                </a:solidFill>
              </a:rPr>
              <a:t>Int</a:t>
            </a:r>
            <a:r>
              <a:rPr lang="en-US" sz="1600" dirty="0"/>
              <a:t>]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TrainingUnit</a:t>
            </a:r>
            <a:r>
              <a:rPr lang="en-US" sz="1600" dirty="0"/>
              <a:t>)])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Serializable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 err="1">
                <a:solidFill>
                  <a:srgbClr val="FFC66D"/>
                </a:solidFill>
              </a:rPr>
              <a:t>toString</a:t>
            </a:r>
            <a:r>
              <a:rPr lang="en-US" sz="1600" dirty="0">
                <a:solidFill>
                  <a:srgbClr val="FFC66D"/>
                </a:solidFill>
              </a:rPr>
              <a:t> </a:t>
            </a:r>
            <a:r>
              <a:rPr lang="en-US" sz="1600" dirty="0"/>
              <a:t>= </a:t>
            </a:r>
            <a:r>
              <a:rPr lang="en-US" sz="1600" dirty="0" err="1">
                <a:solidFill>
                  <a:srgbClr val="6A8759"/>
                </a:solidFill>
              </a:rPr>
              <a:t>s"Prepared</a:t>
            </a:r>
            <a:r>
              <a:rPr lang="en-US" sz="1600" dirty="0">
                <a:solidFill>
                  <a:srgbClr val="6A8759"/>
                </a:solidFill>
              </a:rPr>
              <a:t> data contains </a:t>
            </a:r>
            <a:r>
              <a:rPr lang="en-US" sz="1600" b="1" dirty="0">
                <a:solidFill>
                  <a:srgbClr val="00B8BB"/>
                </a:solidFill>
              </a:rPr>
              <a:t>$</a:t>
            </a:r>
            <a:r>
              <a:rPr lang="en-US" sz="1600" dirty="0"/>
              <a:t>{</a:t>
            </a:r>
            <a:r>
              <a:rPr lang="en-US" sz="1600" dirty="0" err="1"/>
              <a:t>data.size</a:t>
            </a:r>
            <a:r>
              <a:rPr lang="en-US" sz="1600" dirty="0"/>
              <a:t>}</a:t>
            </a:r>
            <a:r>
              <a:rPr lang="en-US" sz="1600" dirty="0">
                <a:solidFill>
                  <a:srgbClr val="6A8759"/>
                </a:solidFill>
              </a:rPr>
              <a:t> training units."</a:t>
            </a:r>
            <a:br>
              <a:rPr lang="en-US" sz="1600" dirty="0">
                <a:solidFill>
                  <a:srgbClr val="6A8759"/>
                </a:solidFill>
              </a:rPr>
            </a:br>
            <a:r>
              <a:rPr lang="en-US" sz="1600" dirty="0"/>
              <a:t>}</a:t>
            </a:r>
            <a:endParaRPr sz="16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Model training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600" b="1" dirty="0">
                <a:solidFill>
                  <a:srgbClr val="CC7832"/>
                </a:solidFill>
              </a:rPr>
              <a:t>class </a:t>
            </a:r>
            <a:r>
              <a:rPr lang="en-US" sz="1600" dirty="0" err="1"/>
              <a:t>ItemToItem</a:t>
            </a:r>
            <a:r>
              <a:rPr lang="en-US" sz="1600" dirty="0"/>
              <a:t>(</a:t>
            </a:r>
            <a:r>
              <a:rPr lang="en-US" sz="1600" b="1" dirty="0" err="1">
                <a:solidFill>
                  <a:srgbClr val="CC7832"/>
                </a:solidFill>
              </a:rPr>
              <a:t>val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 err="1"/>
              <a:t>itemToItemParams</a:t>
            </a:r>
            <a:r>
              <a:rPr lang="en-US" sz="1600" dirty="0"/>
              <a:t>: </a:t>
            </a:r>
            <a:r>
              <a:rPr lang="en-US" sz="1600" dirty="0" err="1"/>
              <a:t>ItemToItemParams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PAlgorithm</a:t>
            </a:r>
            <a:r>
              <a:rPr lang="en-US" sz="1600" dirty="0"/>
              <a:t>[</a:t>
            </a:r>
            <a:r>
              <a:rPr lang="en-US" sz="1600" dirty="0" err="1"/>
              <a:t>ItemToItemParams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PreparedData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ItemToItemModel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Query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PredictedResult</a:t>
            </a:r>
            <a:r>
              <a:rPr lang="en-US" sz="1600" dirty="0"/>
              <a:t>] {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train</a:t>
            </a:r>
            <a:r>
              <a:rPr lang="en-US" sz="1600" dirty="0"/>
              <a:t>(data: </a:t>
            </a:r>
            <a:r>
              <a:rPr lang="en-US" sz="1600" dirty="0" err="1"/>
              <a:t>PreparedData</a:t>
            </a:r>
            <a:r>
              <a:rPr lang="en-US" sz="1600" dirty="0"/>
              <a:t>): </a:t>
            </a:r>
            <a:r>
              <a:rPr lang="en-US" sz="1600" dirty="0" err="1"/>
              <a:t>ItemToItemModel</a:t>
            </a:r>
            <a:r>
              <a:rPr lang="en-US" sz="1600" dirty="0"/>
              <a:t> = {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 smtClean="0"/>
              <a:t>itemToItemParams.params.zip</a:t>
            </a:r>
            <a:r>
              <a:rPr lang="en-US" sz="1600" dirty="0" smtClean="0"/>
              <a:t>(</a:t>
            </a:r>
            <a:r>
              <a:rPr lang="en-US" sz="1600" dirty="0" err="1" smtClean="0"/>
              <a:t>data.data</a:t>
            </a:r>
            <a:r>
              <a:rPr lang="en-US" sz="1600" dirty="0"/>
              <a:t>).</a:t>
            </a:r>
            <a:r>
              <a:rPr lang="en-US" sz="1600" dirty="0" err="1"/>
              <a:t>flatMap</a:t>
            </a:r>
            <a:r>
              <a:rPr lang="en-US" sz="1600" dirty="0"/>
              <a:t> </a:t>
            </a:r>
            <a:r>
              <a:rPr lang="en-US" sz="1600" dirty="0" smtClean="0"/>
              <a:t>{???}}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predict</a:t>
            </a:r>
            <a:r>
              <a:rPr lang="en-US" sz="1600" dirty="0"/>
              <a:t>(model: </a:t>
            </a:r>
            <a:r>
              <a:rPr lang="en-US" sz="1600" dirty="0" err="1"/>
              <a:t>ItemToItemModel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query: Query): </a:t>
            </a:r>
            <a:r>
              <a:rPr lang="en-US" sz="1600" dirty="0" err="1"/>
              <a:t>PredictedResult</a:t>
            </a:r>
            <a:r>
              <a:rPr lang="en-US" sz="1600" dirty="0"/>
              <a:t> = {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b="1" dirty="0" err="1">
                <a:solidFill>
                  <a:srgbClr val="CC7832"/>
                </a:solidFill>
              </a:rPr>
              <a:t>val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/>
              <a:t>results = </a:t>
            </a:r>
            <a:r>
              <a:rPr lang="en-US" sz="1600" dirty="0" smtClean="0"/>
              <a:t>???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    </a:t>
            </a:r>
            <a:r>
              <a:rPr lang="en-US" sz="1600" b="1" dirty="0" smtClean="0">
                <a:solidFill>
                  <a:srgbClr val="CC7832"/>
                </a:solidFill>
              </a:rPr>
              <a:t>new </a:t>
            </a:r>
            <a:r>
              <a:rPr lang="en-US" sz="1600" dirty="0" err="1"/>
              <a:t>PredictedResult</a:t>
            </a:r>
            <a:r>
              <a:rPr lang="en-US" sz="1600" dirty="0"/>
              <a:t>(</a:t>
            </a:r>
            <a:r>
              <a:rPr lang="en-US" sz="1600" dirty="0" err="1"/>
              <a:t>results.map</a:t>
            </a:r>
            <a:r>
              <a:rPr lang="en-US" sz="1600" dirty="0"/>
              <a:t> (r =&gt; </a:t>
            </a:r>
            <a:r>
              <a:rPr lang="en-US" sz="1600" i="1" dirty="0" err="1"/>
              <a:t>RecommendItem</a:t>
            </a:r>
            <a:r>
              <a:rPr lang="en-US" sz="1600" dirty="0"/>
              <a:t>(</a:t>
            </a:r>
            <a:r>
              <a:rPr lang="en-US" sz="1600" dirty="0" err="1"/>
              <a:t>r.item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 smtClean="0"/>
              <a:t>r.score</a:t>
            </a:r>
            <a:r>
              <a:rPr lang="en-US" sz="1600" dirty="0" smtClean="0">
                <a:solidFill>
                  <a:srgbClr val="CC7832"/>
                </a:solidFill>
              </a:rPr>
              <a:t>, </a:t>
            </a:r>
            <a:r>
              <a:rPr lang="en-US" sz="1600" dirty="0" err="1" smtClean="0"/>
              <a:t>r.reason</a:t>
            </a:r>
            <a:r>
              <a:rPr lang="en-US" sz="1600" dirty="0"/>
              <a:t>)).</a:t>
            </a:r>
            <a:r>
              <a:rPr lang="en-US" sz="1600" dirty="0" err="1"/>
              <a:t>toArray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  }</a:t>
            </a:r>
            <a:br>
              <a:rPr lang="en-US" sz="1600" dirty="0"/>
            </a:br>
            <a:r>
              <a:rPr lang="en-US" sz="1600" dirty="0"/>
              <a:t>}</a:t>
            </a:r>
            <a:endParaRPr sz="16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 err="1"/>
              <a:t>ItemToItemParamUnit</a:t>
            </a:r>
            <a:r>
              <a:rPr lang="en-US" sz="1600" dirty="0"/>
              <a:t>(k: </a:t>
            </a:r>
            <a:r>
              <a:rPr lang="en-US" sz="1600" dirty="0" err="1">
                <a:solidFill>
                  <a:srgbClr val="CC7832"/>
                </a:solidFill>
              </a:rPr>
              <a:t>Int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modelFile</a:t>
            </a:r>
            <a:r>
              <a:rPr lang="en-US" sz="1600" dirty="0"/>
              <a:t>: </a:t>
            </a:r>
            <a:r>
              <a:rPr lang="en-US" sz="1600" dirty="0">
                <a:solidFill>
                  <a:srgbClr val="4E807D"/>
                </a:solidFill>
              </a:rPr>
              <a:t>String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 err="1"/>
              <a:t>ItemToItemParams</a:t>
            </a:r>
            <a:r>
              <a:rPr lang="en-US" sz="1600" dirty="0"/>
              <a:t>(</a:t>
            </a:r>
            <a:r>
              <a:rPr lang="en-US" sz="1600" dirty="0" err="1"/>
              <a:t>params</a:t>
            </a:r>
            <a:r>
              <a:rPr lang="en-US" sz="1600" dirty="0"/>
              <a:t>: 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</a:t>
            </a:r>
            <a:r>
              <a:rPr lang="en-US" sz="1600" dirty="0" err="1"/>
              <a:t>ItemToItemParamUnit</a:t>
            </a:r>
            <a:r>
              <a:rPr lang="en-US" sz="1600" dirty="0"/>
              <a:t>])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Params</a:t>
            </a:r>
            <a:r>
              <a:rPr lang="en-US" sz="1600" dirty="0"/>
              <a:t/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7906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Corresponding parameters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 err="1">
                <a:solidFill>
                  <a:srgbClr val="9876AA"/>
                </a:solidFill>
              </a:rPr>
              <a:t>algorithms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>
                <a:solidFill>
                  <a:srgbClr val="CC7832"/>
                </a:solidFill>
              </a:rPr>
              <a:t>: </a:t>
            </a:r>
            <a:r>
              <a:rPr lang="fi-FI" sz="1600" dirty="0"/>
              <a:t>[</a:t>
            </a:r>
            <a:br>
              <a:rPr lang="fi-FI" sz="1600" dirty="0"/>
            </a:br>
            <a:r>
              <a:rPr lang="fi-FI" sz="1600" dirty="0"/>
              <a:t>  </a:t>
            </a:r>
            <a:r>
              <a:rPr lang="fi-FI" sz="1600" dirty="0">
                <a:solidFill>
                  <a:srgbClr val="CC7832"/>
                </a:solidFill>
              </a:rPr>
              <a:t>{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 err="1">
                <a:solidFill>
                  <a:srgbClr val="9876AA"/>
                </a:solidFill>
              </a:rPr>
              <a:t>name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>
                <a:solidFill>
                  <a:srgbClr val="CC7832"/>
                </a:solidFill>
              </a:rPr>
              <a:t>: </a:t>
            </a:r>
            <a:r>
              <a:rPr lang="fi-FI" sz="1600" dirty="0">
                <a:solidFill>
                  <a:srgbClr val="6A8759"/>
                </a:solidFill>
              </a:rPr>
              <a:t>"</a:t>
            </a:r>
            <a:r>
              <a:rPr lang="fi-FI" sz="1600" dirty="0" err="1">
                <a:solidFill>
                  <a:srgbClr val="6A8759"/>
                </a:solidFill>
              </a:rPr>
              <a:t>itemtoitem</a:t>
            </a:r>
            <a:r>
              <a:rPr lang="fi-FI" sz="1600" dirty="0">
                <a:solidFill>
                  <a:srgbClr val="6A8759"/>
                </a:solidFill>
              </a:rPr>
              <a:t>"</a:t>
            </a:r>
            <a:r>
              <a:rPr lang="fi-FI" sz="1600" dirty="0">
                <a:solidFill>
                  <a:srgbClr val="CC7832"/>
                </a:solidFill>
              </a:rPr>
              <a:t>,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 err="1">
                <a:solidFill>
                  <a:srgbClr val="9876AA"/>
                </a:solidFill>
              </a:rPr>
              <a:t>params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>
                <a:solidFill>
                  <a:srgbClr val="CC7832"/>
                </a:solidFill>
              </a:rPr>
              <a:t>: {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  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 err="1">
                <a:solidFill>
                  <a:srgbClr val="9876AA"/>
                </a:solidFill>
              </a:rPr>
              <a:t>params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>
                <a:solidFill>
                  <a:srgbClr val="CC7832"/>
                </a:solidFill>
              </a:rPr>
              <a:t>: </a:t>
            </a:r>
            <a:r>
              <a:rPr lang="fi-FI" sz="1600" dirty="0"/>
              <a:t>[</a:t>
            </a:r>
            <a:br>
              <a:rPr lang="fi-FI" sz="1600" dirty="0"/>
            </a:br>
            <a:r>
              <a:rPr lang="fi-FI" sz="1600" dirty="0"/>
              <a:t>        </a:t>
            </a:r>
            <a:r>
              <a:rPr lang="fi-FI" sz="1600" dirty="0">
                <a:solidFill>
                  <a:srgbClr val="CC7832"/>
                </a:solidFill>
              </a:rPr>
              <a:t>{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      </a:t>
            </a:r>
            <a:r>
              <a:rPr lang="fi-FI" sz="1600" dirty="0">
                <a:solidFill>
                  <a:srgbClr val="9876AA"/>
                </a:solidFill>
              </a:rPr>
              <a:t>"k"</a:t>
            </a:r>
            <a:r>
              <a:rPr lang="fi-FI" sz="1600" dirty="0">
                <a:solidFill>
                  <a:srgbClr val="CC7832"/>
                </a:solidFill>
              </a:rPr>
              <a:t>: </a:t>
            </a:r>
            <a:r>
              <a:rPr lang="fi-FI" sz="1600" dirty="0">
                <a:solidFill>
                  <a:srgbClr val="6897BB"/>
                </a:solidFill>
              </a:rPr>
              <a:t>20</a:t>
            </a:r>
            <a:r>
              <a:rPr lang="fi-FI" sz="1600" dirty="0">
                <a:solidFill>
                  <a:srgbClr val="CC7832"/>
                </a:solidFill>
              </a:rPr>
              <a:t>,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      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 err="1">
                <a:solidFill>
                  <a:srgbClr val="9876AA"/>
                </a:solidFill>
              </a:rPr>
              <a:t>modelFile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>
                <a:solidFill>
                  <a:srgbClr val="CC7832"/>
                </a:solidFill>
              </a:rPr>
              <a:t>: </a:t>
            </a:r>
            <a:r>
              <a:rPr lang="fi-FI" sz="1600" dirty="0">
                <a:solidFill>
                  <a:srgbClr val="6A8759"/>
                </a:solidFill>
              </a:rPr>
              <a:t>"./</a:t>
            </a:r>
            <a:r>
              <a:rPr lang="fi-FI" sz="1600" dirty="0" err="1">
                <a:solidFill>
                  <a:srgbClr val="6A8759"/>
                </a:solidFill>
              </a:rPr>
              <a:t>model</a:t>
            </a:r>
            <a:r>
              <a:rPr lang="fi-FI" sz="1600" dirty="0">
                <a:solidFill>
                  <a:srgbClr val="6A8759"/>
                </a:solidFill>
              </a:rPr>
              <a:t>/ItemToItem_jts_20141031"</a:t>
            </a:r>
            <a:br>
              <a:rPr lang="fi-FI" sz="1600" dirty="0">
                <a:solidFill>
                  <a:srgbClr val="6A8759"/>
                </a:solidFill>
              </a:rPr>
            </a:br>
            <a:r>
              <a:rPr lang="fi-FI" sz="1600" dirty="0">
                <a:solidFill>
                  <a:srgbClr val="6A8759"/>
                </a:solidFill>
              </a:rPr>
              <a:t>        </a:t>
            </a:r>
            <a:r>
              <a:rPr lang="fi-FI" sz="1600" dirty="0">
                <a:solidFill>
                  <a:srgbClr val="CC7832"/>
                </a:solidFill>
              </a:rPr>
              <a:t>},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    {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      </a:t>
            </a:r>
            <a:r>
              <a:rPr lang="fi-FI" sz="1600" dirty="0">
                <a:solidFill>
                  <a:srgbClr val="9876AA"/>
                </a:solidFill>
              </a:rPr>
              <a:t>"k"</a:t>
            </a:r>
            <a:r>
              <a:rPr lang="fi-FI" sz="1600" dirty="0">
                <a:solidFill>
                  <a:srgbClr val="CC7832"/>
                </a:solidFill>
              </a:rPr>
              <a:t>: </a:t>
            </a:r>
            <a:r>
              <a:rPr lang="fi-FI" sz="1600" dirty="0">
                <a:solidFill>
                  <a:srgbClr val="6897BB"/>
                </a:solidFill>
              </a:rPr>
              <a:t>10</a:t>
            </a:r>
            <a:r>
              <a:rPr lang="fi-FI" sz="1600" dirty="0">
                <a:solidFill>
                  <a:srgbClr val="CC7832"/>
                </a:solidFill>
              </a:rPr>
              <a:t>,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      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 err="1">
                <a:solidFill>
                  <a:srgbClr val="9876AA"/>
                </a:solidFill>
              </a:rPr>
              <a:t>modelFile</a:t>
            </a:r>
            <a:r>
              <a:rPr lang="fi-FI" sz="1600" dirty="0">
                <a:solidFill>
                  <a:srgbClr val="9876AA"/>
                </a:solidFill>
              </a:rPr>
              <a:t>"</a:t>
            </a:r>
            <a:r>
              <a:rPr lang="fi-FI" sz="1600" dirty="0">
                <a:solidFill>
                  <a:srgbClr val="CC7832"/>
                </a:solidFill>
              </a:rPr>
              <a:t>: </a:t>
            </a:r>
            <a:r>
              <a:rPr lang="fi-FI" sz="1600" dirty="0">
                <a:solidFill>
                  <a:srgbClr val="6A8759"/>
                </a:solidFill>
              </a:rPr>
              <a:t>"./</a:t>
            </a:r>
            <a:r>
              <a:rPr lang="fi-FI" sz="1600" dirty="0" err="1">
                <a:solidFill>
                  <a:srgbClr val="6A8759"/>
                </a:solidFill>
              </a:rPr>
              <a:t>model</a:t>
            </a:r>
            <a:r>
              <a:rPr lang="fi-FI" sz="1600" dirty="0">
                <a:solidFill>
                  <a:srgbClr val="6A8759"/>
                </a:solidFill>
              </a:rPr>
              <a:t>/ItemToItem_hbo_20141031"</a:t>
            </a:r>
            <a:br>
              <a:rPr lang="fi-FI" sz="1600" dirty="0">
                <a:solidFill>
                  <a:srgbClr val="6A8759"/>
                </a:solidFill>
              </a:rPr>
            </a:br>
            <a:r>
              <a:rPr lang="fi-FI" sz="1600" dirty="0">
                <a:solidFill>
                  <a:srgbClr val="6A8759"/>
                </a:solidFill>
              </a:rPr>
              <a:t>        </a:t>
            </a:r>
            <a:r>
              <a:rPr lang="fi-FI" sz="1600" dirty="0">
                <a:solidFill>
                  <a:srgbClr val="CC7832"/>
                </a:solidFill>
              </a:rPr>
              <a:t>}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  </a:t>
            </a:r>
            <a:r>
              <a:rPr lang="fi-FI" sz="1600" dirty="0"/>
              <a:t>]</a:t>
            </a:r>
            <a:br>
              <a:rPr lang="fi-FI" sz="1600" dirty="0"/>
            </a:br>
            <a:r>
              <a:rPr lang="fi-FI" sz="1600" dirty="0"/>
              <a:t>    </a:t>
            </a:r>
            <a:r>
              <a:rPr lang="fi-FI" sz="1600" dirty="0">
                <a:solidFill>
                  <a:srgbClr val="CC7832"/>
                </a:solidFill>
              </a:rPr>
              <a:t>}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  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>
                <a:solidFill>
                  <a:srgbClr val="CC7832"/>
                </a:solidFill>
              </a:rPr>
              <a:t>  }</a:t>
            </a:r>
            <a:br>
              <a:rPr lang="fi-FI" sz="1600" dirty="0">
                <a:solidFill>
                  <a:srgbClr val="CC7832"/>
                </a:solidFill>
              </a:rPr>
            </a:br>
            <a:r>
              <a:rPr lang="fi-FI" sz="1600" dirty="0"/>
              <a:t>]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3366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save/load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1" dirty="0">
                <a:solidFill>
                  <a:srgbClr val="CC7832"/>
                </a:solidFill>
              </a:rPr>
              <a:t>class </a:t>
            </a:r>
            <a:r>
              <a:rPr lang="en-US" sz="1600" dirty="0" err="1"/>
              <a:t>ItemToItemModel</a:t>
            </a:r>
            <a:r>
              <a:rPr lang="en-US" sz="1600" dirty="0"/>
              <a:t>(</a:t>
            </a:r>
            <a:r>
              <a:rPr lang="en-US" sz="1600" b="1" dirty="0" err="1">
                <a:solidFill>
                  <a:srgbClr val="CC7832"/>
                </a:solidFill>
              </a:rPr>
              <a:t>val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/>
              <a:t>models: </a:t>
            </a:r>
            <a:r>
              <a:rPr lang="en-US" sz="1600" dirty="0">
                <a:solidFill>
                  <a:srgbClr val="4E807D"/>
                </a:solidFill>
              </a:rPr>
              <a:t>Map</a:t>
            </a:r>
            <a:r>
              <a:rPr lang="en-US" sz="1600" dirty="0"/>
              <a:t>[</a:t>
            </a:r>
            <a:r>
              <a:rPr lang="en-US" sz="1600" dirty="0" err="1">
                <a:solidFill>
                  <a:srgbClr val="CC7832"/>
                </a:solidFill>
              </a:rPr>
              <a:t>Int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ItemSimilarity</a:t>
            </a:r>
            <a:r>
              <a:rPr lang="en-US" sz="1600" dirty="0"/>
              <a:t>]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stores: </a:t>
            </a:r>
            <a:r>
              <a:rPr lang="en-US" sz="1600" dirty="0">
                <a:solidFill>
                  <a:srgbClr val="4E807D"/>
                </a:solidFill>
              </a:rPr>
              <a:t>Map</a:t>
            </a:r>
            <a:r>
              <a:rPr lang="en-US" sz="1600" dirty="0"/>
              <a:t>[</a:t>
            </a:r>
            <a:r>
              <a:rPr lang="en-US" sz="1600" dirty="0" err="1">
                <a:solidFill>
                  <a:srgbClr val="CC7832"/>
                </a:solidFill>
              </a:rPr>
              <a:t>Int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Option[</a:t>
            </a:r>
            <a:r>
              <a:rPr lang="en-US" sz="1600" dirty="0">
                <a:solidFill>
                  <a:srgbClr val="4E807D"/>
                </a:solidFill>
              </a:rPr>
              <a:t>String</a:t>
            </a:r>
            <a:r>
              <a:rPr lang="en-US" sz="1600" dirty="0"/>
              <a:t>]])</a:t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IPersistentModel</a:t>
            </a:r>
            <a:r>
              <a:rPr lang="en-US" sz="1600" dirty="0"/>
              <a:t>[</a:t>
            </a:r>
            <a:r>
              <a:rPr lang="en-US" sz="1600" dirty="0" err="1"/>
              <a:t>ItemToItemParams</a:t>
            </a:r>
            <a:r>
              <a:rPr lang="en-US" sz="1600" dirty="0"/>
              <a:t>] {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save</a:t>
            </a:r>
            <a:r>
              <a:rPr lang="en-US" sz="1600" dirty="0"/>
              <a:t>(id: </a:t>
            </a:r>
            <a:r>
              <a:rPr lang="en-US" sz="1600" dirty="0">
                <a:solidFill>
                  <a:srgbClr val="4E807D"/>
                </a:solidFill>
              </a:rPr>
              <a:t>String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params</a:t>
            </a:r>
            <a:r>
              <a:rPr lang="en-US" sz="1600" dirty="0"/>
              <a:t>: </a:t>
            </a:r>
            <a:r>
              <a:rPr lang="en-US" sz="1600" dirty="0" err="1"/>
              <a:t>ItemToItemParams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sc</a:t>
            </a:r>
            <a:r>
              <a:rPr lang="en-US" sz="1600" dirty="0"/>
              <a:t>: </a:t>
            </a:r>
            <a:r>
              <a:rPr lang="en-US" sz="1600" dirty="0" err="1"/>
              <a:t>SparkContext</a:t>
            </a:r>
            <a:r>
              <a:rPr lang="en-US" sz="1600" dirty="0"/>
              <a:t>): </a:t>
            </a:r>
            <a:r>
              <a:rPr lang="en-US" sz="1600" dirty="0">
                <a:solidFill>
                  <a:srgbClr val="CC7832"/>
                </a:solidFill>
              </a:rPr>
              <a:t>Boolean 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}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object </a:t>
            </a:r>
            <a:r>
              <a:rPr lang="en-US" sz="1600" dirty="0" err="1"/>
              <a:t>ItemToItemModel</a:t>
            </a:r>
            <a:r>
              <a:rPr lang="en-US" sz="1600" dirty="0"/>
              <a:t>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IPersistentModelLoader</a:t>
            </a:r>
            <a:r>
              <a:rPr lang="en-US" sz="1600" dirty="0"/>
              <a:t>[</a:t>
            </a:r>
            <a:r>
              <a:rPr lang="en-US" sz="1600" dirty="0" err="1"/>
              <a:t>ItemToItemParams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ItemToItemModel</a:t>
            </a:r>
            <a:r>
              <a:rPr lang="en-US" sz="1600" dirty="0"/>
              <a:t>] {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</a:t>
            </a:r>
            <a:r>
              <a:rPr lang="en-US" sz="1600" b="1" dirty="0" smtClean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apply</a:t>
            </a:r>
            <a:r>
              <a:rPr lang="en-US" sz="1600" dirty="0"/>
              <a:t>(id: </a:t>
            </a:r>
            <a:r>
              <a:rPr lang="en-US" sz="1600" dirty="0">
                <a:solidFill>
                  <a:srgbClr val="4E807D"/>
                </a:solidFill>
              </a:rPr>
              <a:t>String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params</a:t>
            </a:r>
            <a:r>
              <a:rPr lang="en-US" sz="1600" dirty="0"/>
              <a:t>: </a:t>
            </a:r>
            <a:r>
              <a:rPr lang="en-US" sz="1600" dirty="0" err="1"/>
              <a:t>ItemToItemParams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sc</a:t>
            </a:r>
            <a:r>
              <a:rPr lang="en-US" sz="1600" dirty="0"/>
              <a:t>: Option[</a:t>
            </a:r>
            <a:r>
              <a:rPr lang="en-US" sz="1600" dirty="0" err="1"/>
              <a:t>SparkContext</a:t>
            </a:r>
            <a:r>
              <a:rPr lang="en-US" sz="1600" dirty="0"/>
              <a:t>]) = {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i="1" dirty="0" err="1"/>
              <a:t>ItemToItemModel</a:t>
            </a:r>
            <a:r>
              <a:rPr lang="en-US" sz="1600" dirty="0"/>
              <a:t>(</a:t>
            </a:r>
            <a:br>
              <a:rPr lang="en-US" sz="1600" dirty="0"/>
            </a:br>
            <a:r>
              <a:rPr lang="en-US" sz="1600" dirty="0"/>
              <a:t>      </a:t>
            </a:r>
            <a:r>
              <a:rPr lang="en-US" sz="1600" dirty="0" err="1"/>
              <a:t>params.params.flatMap</a:t>
            </a:r>
            <a:r>
              <a:rPr lang="en-US" sz="1600" dirty="0"/>
              <a:t> { </a:t>
            </a:r>
            <a:r>
              <a:rPr lang="en-US" sz="1600" b="1" dirty="0">
                <a:solidFill>
                  <a:srgbClr val="CC7832"/>
                </a:solidFill>
              </a:rPr>
              <a:t>case </a:t>
            </a:r>
            <a:r>
              <a:rPr lang="en-US" sz="1600" i="1" dirty="0" err="1"/>
              <a:t>ItemToItemParamUnit</a:t>
            </a:r>
            <a:r>
              <a:rPr lang="en-US" sz="1600" dirty="0"/>
              <a:t>(_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modelFile</a:t>
            </a:r>
            <a:r>
              <a:rPr lang="en-US" sz="1600" dirty="0"/>
              <a:t>) </a:t>
            </a:r>
            <a:r>
              <a:rPr lang="en-US" sz="1600" dirty="0" smtClean="0"/>
              <a:t>=&gt; ??? }.</a:t>
            </a:r>
            <a:r>
              <a:rPr lang="en-US" sz="1600" dirty="0" err="1" smtClean="0"/>
              <a:t>toMap</a:t>
            </a:r>
            <a:r>
              <a:rPr lang="en-US" sz="1600" dirty="0" smtClean="0"/>
              <a:t>)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}</a:t>
            </a:r>
            <a:br>
              <a:rPr lang="en-US" sz="1600" dirty="0"/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98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Model serving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600" b="1" dirty="0">
                <a:solidFill>
                  <a:srgbClr val="CC7832"/>
                </a:solidFill>
              </a:rPr>
              <a:t>class </a:t>
            </a:r>
            <a:r>
              <a:rPr lang="en-US" sz="1600" dirty="0"/>
              <a:t>Serving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LServing</a:t>
            </a:r>
            <a:r>
              <a:rPr lang="en-US" sz="1600" dirty="0"/>
              <a:t>[</a:t>
            </a:r>
            <a:r>
              <a:rPr lang="en-US" sz="1600" dirty="0" err="1">
                <a:solidFill>
                  <a:srgbClr val="4E807D"/>
                </a:solidFill>
              </a:rPr>
              <a:t>EmptyServingParams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Query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PredictedResult</a:t>
            </a:r>
            <a:r>
              <a:rPr lang="en-US" sz="1600" dirty="0"/>
              <a:t>] {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serve</a:t>
            </a:r>
            <a:r>
              <a:rPr lang="en-US" sz="1600" dirty="0"/>
              <a:t>(query: Query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PredictedResults</a:t>
            </a:r>
            <a:r>
              <a:rPr lang="en-US" sz="1600" dirty="0"/>
              <a:t>: </a:t>
            </a:r>
            <a:r>
              <a:rPr lang="en-US" sz="1600" dirty="0" err="1">
                <a:solidFill>
                  <a:srgbClr val="4E807D"/>
                </a:solidFill>
              </a:rPr>
              <a:t>Seq</a:t>
            </a:r>
            <a:r>
              <a:rPr lang="en-US" sz="1600" dirty="0"/>
              <a:t>[</a:t>
            </a:r>
            <a:r>
              <a:rPr lang="en-US" sz="1600" dirty="0" err="1"/>
              <a:t>PredictedResult</a:t>
            </a:r>
            <a:r>
              <a:rPr lang="en-US" sz="1600" dirty="0"/>
              <a:t>]): </a:t>
            </a:r>
            <a:r>
              <a:rPr lang="en-US" sz="1600" dirty="0" err="1"/>
              <a:t>PredictedResult</a:t>
            </a:r>
            <a:r>
              <a:rPr lang="en-US" sz="1600" dirty="0"/>
              <a:t> = {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PredictedResults.head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}</a:t>
            </a:r>
            <a:br>
              <a:rPr lang="en-US" sz="1600" dirty="0"/>
            </a:br>
            <a:r>
              <a:rPr lang="en-US" sz="1600" dirty="0"/>
              <a:t>}</a:t>
            </a:r>
            <a:endParaRPr sz="16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Model evaluation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err="1" smtClean="0"/>
              <a:t>Goto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http://docs.prediction.io/evaluation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Put all together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/>
              <a:t>Query</a:t>
            </a:r>
            <a:r>
              <a:rPr lang="en-US" sz="1600" dirty="0" smtClean="0"/>
              <a:t>( ???</a:t>
            </a:r>
            <a:r>
              <a:rPr lang="en-US" sz="1600" dirty="0">
                <a:solidFill>
                  <a:srgbClr val="CC7832"/>
                </a:solidFill>
              </a:rPr>
              <a:t> </a:t>
            </a:r>
            <a:r>
              <a:rPr lang="en-US" sz="1600" dirty="0" smtClean="0"/>
              <a:t>)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Serializable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 err="1"/>
              <a:t>PredictedResult</a:t>
            </a:r>
            <a:r>
              <a:rPr lang="en-US" sz="1600" dirty="0" smtClean="0"/>
              <a:t>( ??? )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Serializable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case class </a:t>
            </a:r>
            <a:r>
              <a:rPr lang="en-US" sz="1600" dirty="0" err="1"/>
              <a:t>RecommendItem</a:t>
            </a:r>
            <a:r>
              <a:rPr lang="en-US" sz="1600" dirty="0" smtClean="0"/>
              <a:t>( ???</a:t>
            </a:r>
            <a:r>
              <a:rPr lang="en-US" sz="1600" dirty="0" smtClean="0">
                <a:solidFill>
                  <a:srgbClr val="4E807D"/>
                </a:solidFill>
              </a:rPr>
              <a:t> </a:t>
            </a:r>
            <a:r>
              <a:rPr lang="en-US" sz="1600" dirty="0" smtClean="0"/>
              <a:t>)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Serializable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object </a:t>
            </a:r>
            <a:r>
              <a:rPr lang="en-US" sz="1600" dirty="0" err="1"/>
              <a:t>RecommendationEngine</a:t>
            </a:r>
            <a:r>
              <a:rPr lang="en-US" sz="1600" dirty="0"/>
              <a:t>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IEngineFactory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apply</a:t>
            </a:r>
            <a:r>
              <a:rPr lang="en-US" sz="1600" dirty="0"/>
              <a:t>() = {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b="1" dirty="0">
                <a:solidFill>
                  <a:srgbClr val="CC7832"/>
                </a:solidFill>
              </a:rPr>
              <a:t>new </a:t>
            </a:r>
            <a:r>
              <a:rPr lang="en-US" sz="1600" dirty="0"/>
              <a:t>Engine(</a:t>
            </a:r>
            <a:br>
              <a:rPr lang="en-US" sz="1600" dirty="0"/>
            </a:br>
            <a:r>
              <a:rPr lang="en-US" sz="1600" dirty="0"/>
              <a:t>      </a:t>
            </a:r>
            <a:r>
              <a:rPr lang="en-US" sz="1600" i="1" dirty="0" err="1"/>
              <a:t>classOf</a:t>
            </a:r>
            <a:r>
              <a:rPr lang="en-US" sz="1600" dirty="0"/>
              <a:t>[</a:t>
            </a:r>
            <a:r>
              <a:rPr lang="en-US" sz="1600" dirty="0" err="1"/>
              <a:t>DataSource</a:t>
            </a:r>
            <a:r>
              <a:rPr lang="en-US" sz="1600" dirty="0"/>
              <a:t>]</a:t>
            </a:r>
            <a:r>
              <a:rPr lang="en-US" sz="1600" dirty="0">
                <a:solidFill>
                  <a:srgbClr val="CC7832"/>
                </a:solidFill>
              </a:rPr>
              <a:t>,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  </a:t>
            </a:r>
            <a:r>
              <a:rPr lang="en-US" sz="1600" i="1" dirty="0" err="1"/>
              <a:t>classOf</a:t>
            </a:r>
            <a:r>
              <a:rPr lang="en-US" sz="1600" dirty="0"/>
              <a:t>[</a:t>
            </a:r>
            <a:r>
              <a:rPr lang="en-US" sz="1600" dirty="0" err="1"/>
              <a:t>Preparator</a:t>
            </a:r>
            <a:r>
              <a:rPr lang="en-US" sz="1600" dirty="0"/>
              <a:t>]</a:t>
            </a:r>
            <a:r>
              <a:rPr lang="en-US" sz="1600" dirty="0">
                <a:solidFill>
                  <a:srgbClr val="CC7832"/>
                </a:solidFill>
              </a:rPr>
              <a:t>,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  </a:t>
            </a:r>
            <a:r>
              <a:rPr lang="en-US" sz="1600" i="1" dirty="0">
                <a:solidFill>
                  <a:srgbClr val="9876AA"/>
                </a:solidFill>
              </a:rPr>
              <a:t>Map</a:t>
            </a:r>
            <a:r>
              <a:rPr lang="en-US" sz="1600" dirty="0"/>
              <a:t>(</a:t>
            </a:r>
            <a:r>
              <a:rPr lang="en-US" sz="1600" dirty="0">
                <a:solidFill>
                  <a:srgbClr val="6A8759"/>
                </a:solidFill>
              </a:rPr>
              <a:t>"</a:t>
            </a:r>
            <a:r>
              <a:rPr lang="en-US" sz="1600" dirty="0" err="1">
                <a:solidFill>
                  <a:srgbClr val="6A8759"/>
                </a:solidFill>
              </a:rPr>
              <a:t>itemtoitem</a:t>
            </a:r>
            <a:r>
              <a:rPr lang="en-US" sz="1600" dirty="0">
                <a:solidFill>
                  <a:srgbClr val="6A8759"/>
                </a:solidFill>
              </a:rPr>
              <a:t>" </a:t>
            </a:r>
            <a:r>
              <a:rPr lang="en-US" sz="1600" dirty="0"/>
              <a:t>-&gt; </a:t>
            </a:r>
            <a:r>
              <a:rPr lang="en-US" sz="1600" i="1" dirty="0" err="1"/>
              <a:t>classOf</a:t>
            </a:r>
            <a:r>
              <a:rPr lang="en-US" sz="1600" dirty="0"/>
              <a:t>[</a:t>
            </a:r>
            <a:r>
              <a:rPr lang="en-US" sz="1600" dirty="0" err="1"/>
              <a:t>ItemToItem</a:t>
            </a:r>
            <a:r>
              <a:rPr lang="en-US" sz="1600" dirty="0"/>
              <a:t>])</a:t>
            </a:r>
            <a:r>
              <a:rPr lang="en-US" sz="1600" dirty="0">
                <a:solidFill>
                  <a:srgbClr val="CC7832"/>
                </a:solidFill>
              </a:rPr>
              <a:t>,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  </a:t>
            </a:r>
            <a:r>
              <a:rPr lang="en-US" sz="1600" i="1" dirty="0" err="1"/>
              <a:t>classOf</a:t>
            </a:r>
            <a:r>
              <a:rPr lang="en-US" sz="1600" dirty="0"/>
              <a:t>[Serving])</a:t>
            </a:r>
            <a:br>
              <a:rPr lang="en-US" sz="1600" dirty="0"/>
            </a:br>
            <a:r>
              <a:rPr lang="en-US" sz="1600" dirty="0"/>
              <a:t>  }</a:t>
            </a:r>
            <a:br>
              <a:rPr lang="en-US" sz="1600" dirty="0"/>
            </a:br>
            <a:r>
              <a:rPr lang="en-US" sz="1600" dirty="0"/>
              <a:t>}</a:t>
            </a:r>
            <a:endParaRPr sz="16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845" y="168475"/>
            <a:ext cx="7110178" cy="4975025"/>
          </a:xfrm>
          <a:prstGeom prst="rect">
            <a:avLst/>
          </a:prstGeom>
        </p:spPr>
      </p:pic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bg1"/>
                </a:solidFill>
              </a:rPr>
              <a:t>You need more</a:t>
            </a:r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Ads</a:t>
            </a:r>
            <a:endParaRPr lang="en" dirty="0"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57200">
              <a:spcBef>
                <a:spcPts val="0"/>
              </a:spcBef>
              <a:buFont typeface="Arial" charset="0"/>
              <a:buChar char="•"/>
            </a:pPr>
            <a:r>
              <a:rPr lang="en-US" altLang="zh-CHS" dirty="0" smtClean="0"/>
              <a:t>Employee/</a:t>
            </a:r>
            <a:r>
              <a:rPr lang="en-US" dirty="0" smtClean="0"/>
              <a:t>Intern @ Intel Labs China, Beijing, Spark/</a:t>
            </a:r>
            <a:r>
              <a:rPr lang="en-US" dirty="0" err="1" smtClean="0"/>
              <a:t>Scikit</a:t>
            </a:r>
            <a:r>
              <a:rPr lang="en-US" dirty="0" smtClean="0"/>
              <a:t>-learn, Manufact</a:t>
            </a:r>
            <a:r>
              <a:rPr lang="en-US" altLang="zh-CHS" dirty="0" smtClean="0"/>
              <a:t>u</a:t>
            </a:r>
            <a:r>
              <a:rPr lang="en-US" dirty="0" smtClean="0"/>
              <a:t>ring Data Analysis, Robotics.</a:t>
            </a:r>
          </a:p>
          <a:p>
            <a:pPr>
              <a:spcBef>
                <a:spcPts val="0"/>
              </a:spcBef>
            </a:pPr>
            <a:endParaRPr lang="en-US" dirty="0" smtClean="0"/>
          </a:p>
          <a:p>
            <a:pPr marL="457200" indent="-457200">
              <a:buFont typeface="Arial" charset="0"/>
              <a:buChar char="•"/>
            </a:pPr>
            <a:r>
              <a:rPr lang="en-US" dirty="0" smtClean="0"/>
              <a:t>Machine Learning Course @ </a:t>
            </a:r>
            <a:r>
              <a:rPr lang="en-US" dirty="0" err="1" smtClean="0"/>
              <a:t>ChinaHadoop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www.chinahadoop.cn/course/213</a:t>
            </a:r>
            <a:endParaRPr lang="en-US" dirty="0" smtClean="0"/>
          </a:p>
          <a:p>
            <a:pPr marL="514350" indent="-514350">
              <a:buAutoNum type="arabicPeriod"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Send an email to </a:t>
            </a:r>
            <a:r>
              <a:rPr lang="en-US" dirty="0" smtClean="0">
                <a:hlinkClick r:id="rId2"/>
              </a:rPr>
              <a:t>yinxusen@gmail.com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73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Spark + </a:t>
            </a:r>
            <a:r>
              <a:rPr lang="en-US" dirty="0">
                <a:solidFill>
                  <a:schemeClr val="tx1"/>
                </a:solidFill>
              </a:rPr>
              <a:t>O</a:t>
            </a:r>
            <a:r>
              <a:rPr lang="en-US" dirty="0" smtClean="0">
                <a:solidFill>
                  <a:schemeClr val="tx1"/>
                </a:solidFill>
              </a:rPr>
              <a:t>thers</a:t>
            </a:r>
            <a:endParaRPr lang="en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4" y="1440873"/>
            <a:ext cx="9077632" cy="30240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HBase</a:t>
            </a:r>
            <a:r>
              <a:rPr lang="en-US" dirty="0"/>
              <a:t>: </a:t>
            </a:r>
            <a:r>
              <a:rPr lang="en-US" dirty="0" smtClean="0"/>
              <a:t>Storing events for </a:t>
            </a:r>
            <a:r>
              <a:rPr lang="en-US" dirty="0" err="1" smtClean="0"/>
              <a:t>EventServer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smtClean="0"/>
              <a:t>Spark</a:t>
            </a:r>
            <a:r>
              <a:rPr lang="en-US" dirty="0"/>
              <a:t>: </a:t>
            </a:r>
            <a:r>
              <a:rPr lang="en-US" dirty="0" smtClean="0"/>
              <a:t>Data/Model manipulation.</a:t>
            </a:r>
          </a:p>
          <a:p>
            <a:endParaRPr lang="en-US" dirty="0"/>
          </a:p>
          <a:p>
            <a:r>
              <a:rPr lang="en-US" b="1" dirty="0" smtClean="0"/>
              <a:t>HDFS</a:t>
            </a:r>
            <a:r>
              <a:rPr lang="en-US" dirty="0"/>
              <a:t>: </a:t>
            </a:r>
            <a:r>
              <a:rPr lang="en-US" dirty="0" smtClean="0"/>
              <a:t>Storing models.</a:t>
            </a:r>
          </a:p>
          <a:p>
            <a:endParaRPr lang="en-US" dirty="0"/>
          </a:p>
          <a:p>
            <a:r>
              <a:rPr lang="en-US" b="1" dirty="0" err="1"/>
              <a:t>Elasticsearch</a:t>
            </a:r>
            <a:r>
              <a:rPr lang="en-US" dirty="0"/>
              <a:t>: </a:t>
            </a:r>
            <a:r>
              <a:rPr lang="en-US" dirty="0" smtClean="0"/>
              <a:t>Storing metadata.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41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DASE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/>
              <a:t>[D] Data Source and Data </a:t>
            </a:r>
            <a:r>
              <a:rPr lang="en-US" dirty="0" err="1" smtClean="0"/>
              <a:t>Preparator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[</a:t>
            </a:r>
            <a:r>
              <a:rPr lang="en-US" dirty="0"/>
              <a:t>A] </a:t>
            </a:r>
            <a:r>
              <a:rPr lang="en-US" dirty="0" smtClean="0"/>
              <a:t>Algorithm</a:t>
            </a:r>
          </a:p>
          <a:p>
            <a:endParaRPr lang="en-US" dirty="0"/>
          </a:p>
          <a:p>
            <a:r>
              <a:rPr lang="en-US" dirty="0" smtClean="0"/>
              <a:t>[</a:t>
            </a:r>
            <a:r>
              <a:rPr lang="en-US" dirty="0"/>
              <a:t>S] </a:t>
            </a:r>
            <a:r>
              <a:rPr lang="en-US" dirty="0" smtClean="0"/>
              <a:t>Serving</a:t>
            </a:r>
          </a:p>
          <a:p>
            <a:endParaRPr lang="en-US" dirty="0"/>
          </a:p>
          <a:p>
            <a:r>
              <a:rPr lang="en-US" dirty="0"/>
              <a:t>[E] Evaluation Metrics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000" y="100484"/>
            <a:ext cx="6576000" cy="4932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23" y="1200150"/>
            <a:ext cx="8229600" cy="372568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When training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0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400" y="90435"/>
            <a:ext cx="6571200" cy="49284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78" y="1200150"/>
            <a:ext cx="8229600" cy="372568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When serving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Project Definition</a:t>
            </a:r>
            <a:endParaRPr lang="en" dirty="0"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600" b="1" dirty="0">
                <a:solidFill>
                  <a:srgbClr val="CC7832"/>
                </a:solidFill>
              </a:rPr>
              <a:t>lazy </a:t>
            </a:r>
            <a:r>
              <a:rPr lang="en-US" sz="1600" b="1" dirty="0" err="1">
                <a:solidFill>
                  <a:srgbClr val="CC7832"/>
                </a:solidFill>
              </a:rPr>
              <a:t>val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i="1" dirty="0">
                <a:solidFill>
                  <a:srgbClr val="9876AA"/>
                </a:solidFill>
              </a:rPr>
              <a:t>demo </a:t>
            </a:r>
            <a:r>
              <a:rPr lang="en-US" sz="1600" dirty="0"/>
              <a:t>= </a:t>
            </a:r>
            <a:r>
              <a:rPr lang="en-US" sz="1600" dirty="0" err="1"/>
              <a:t>project.in</a:t>
            </a:r>
            <a:r>
              <a:rPr lang="en-US" sz="1600" dirty="0"/>
              <a:t>(</a:t>
            </a:r>
            <a:r>
              <a:rPr lang="en-US" sz="1600" i="1" dirty="0"/>
              <a:t>file</a:t>
            </a:r>
            <a:r>
              <a:rPr lang="en-US" sz="1600" dirty="0" smtClean="0"/>
              <a:t>(</a:t>
            </a:r>
            <a:r>
              <a:rPr lang="en-US" sz="1600" dirty="0" smtClean="0">
                <a:solidFill>
                  <a:srgbClr val="6A8759"/>
                </a:solidFill>
              </a:rPr>
              <a:t>"."</a:t>
            </a:r>
            <a:r>
              <a:rPr lang="en-US" sz="1600" dirty="0" smtClean="0"/>
              <a:t>))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.</a:t>
            </a:r>
            <a:r>
              <a:rPr lang="en-US" sz="1600" dirty="0" err="1"/>
              <a:t>dependsOn</a:t>
            </a:r>
            <a:r>
              <a:rPr lang="en-US" sz="1600" dirty="0"/>
              <a:t>(</a:t>
            </a:r>
            <a:r>
              <a:rPr lang="en-US" sz="1600" i="1" dirty="0">
                <a:solidFill>
                  <a:srgbClr val="9876AA"/>
                </a:solidFill>
              </a:rPr>
              <a:t>core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i="1" dirty="0" smtClean="0">
                <a:solidFill>
                  <a:srgbClr val="9876AA"/>
                </a:solidFill>
              </a:rPr>
              <a:t>analysis</a:t>
            </a:r>
            <a:r>
              <a:rPr lang="en-US" sz="1600" dirty="0" smtClean="0"/>
              <a:t>)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lazy </a:t>
            </a:r>
            <a:r>
              <a:rPr lang="en-US" sz="1600" b="1" dirty="0" err="1">
                <a:solidFill>
                  <a:srgbClr val="CC7832"/>
                </a:solidFill>
              </a:rPr>
              <a:t>val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i="1" dirty="0">
                <a:solidFill>
                  <a:srgbClr val="9876AA"/>
                </a:solidFill>
              </a:rPr>
              <a:t>core </a:t>
            </a:r>
            <a:r>
              <a:rPr lang="en-US" sz="1600" dirty="0"/>
              <a:t>= </a:t>
            </a:r>
            <a:r>
              <a:rPr lang="en-US" sz="1600" dirty="0" err="1"/>
              <a:t>project.in</a:t>
            </a:r>
            <a:r>
              <a:rPr lang="en-US" sz="1600" dirty="0"/>
              <a:t>(</a:t>
            </a:r>
            <a:r>
              <a:rPr lang="en-US" sz="1600" i="1" dirty="0"/>
              <a:t>file</a:t>
            </a:r>
            <a:r>
              <a:rPr lang="en-US" sz="1600" dirty="0"/>
              <a:t>(</a:t>
            </a:r>
            <a:r>
              <a:rPr lang="en-US" sz="1600" dirty="0">
                <a:solidFill>
                  <a:srgbClr val="6A8759"/>
                </a:solidFill>
              </a:rPr>
              <a:t>"core"</a:t>
            </a:r>
            <a:r>
              <a:rPr lang="en-US" sz="1600" dirty="0"/>
              <a:t>)).settings</a:t>
            </a:r>
            <a:r>
              <a:rPr lang="en-US" sz="1600" dirty="0" smtClean="0"/>
              <a:t>(</a:t>
            </a:r>
            <a:r>
              <a:rPr lang="en-US" sz="1600" dirty="0">
                <a:solidFill>
                  <a:srgbClr val="CC7832"/>
                </a:solidFill>
              </a:rPr>
              <a:t/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</a:t>
            </a:r>
            <a:r>
              <a:rPr lang="en-US" sz="1600" i="1" dirty="0" err="1">
                <a:solidFill>
                  <a:srgbClr val="9876AA"/>
                </a:solidFill>
              </a:rPr>
              <a:t>libraryDependencies</a:t>
            </a:r>
            <a:r>
              <a:rPr lang="en-US" sz="1600" i="1" dirty="0">
                <a:solidFill>
                  <a:srgbClr val="9876AA"/>
                </a:solidFill>
              </a:rPr>
              <a:t> </a:t>
            </a:r>
            <a:r>
              <a:rPr lang="en-US" sz="1600" dirty="0"/>
              <a:t>++= </a:t>
            </a:r>
            <a:r>
              <a:rPr lang="en-US" sz="1600" i="1" dirty="0" err="1">
                <a:solidFill>
                  <a:srgbClr val="9876AA"/>
                </a:solidFill>
              </a:rPr>
              <a:t>Seq</a:t>
            </a:r>
            <a:r>
              <a:rPr lang="en-US" sz="1600" dirty="0"/>
              <a:t>(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>
                <a:solidFill>
                  <a:srgbClr val="6A8759"/>
                </a:solidFill>
              </a:rPr>
              <a:t>"</a:t>
            </a:r>
            <a:r>
              <a:rPr lang="en-US" sz="1600" dirty="0" err="1">
                <a:solidFill>
                  <a:srgbClr val="6A8759"/>
                </a:solidFill>
              </a:rPr>
              <a:t>io.prediction</a:t>
            </a:r>
            <a:r>
              <a:rPr lang="en-US" sz="1600" dirty="0">
                <a:solidFill>
                  <a:srgbClr val="6A8759"/>
                </a:solidFill>
              </a:rPr>
              <a:t>" </a:t>
            </a:r>
            <a:r>
              <a:rPr lang="en-US" sz="1600" dirty="0"/>
              <a:t>%% </a:t>
            </a:r>
            <a:r>
              <a:rPr lang="en-US" sz="1600" dirty="0">
                <a:solidFill>
                  <a:srgbClr val="6A8759"/>
                </a:solidFill>
              </a:rPr>
              <a:t>"core" </a:t>
            </a:r>
            <a:r>
              <a:rPr lang="en-US" sz="1600" dirty="0"/>
              <a:t>% </a:t>
            </a:r>
            <a:r>
              <a:rPr lang="en-US" sz="1600" dirty="0">
                <a:solidFill>
                  <a:srgbClr val="6A8759"/>
                </a:solidFill>
              </a:rPr>
              <a:t>"0.8.1" </a:t>
            </a:r>
            <a:r>
              <a:rPr lang="en-US" sz="1600" dirty="0"/>
              <a:t>% </a:t>
            </a:r>
            <a:r>
              <a:rPr lang="en-US" sz="1600" dirty="0">
                <a:solidFill>
                  <a:srgbClr val="6A8759"/>
                </a:solidFill>
              </a:rPr>
              <a:t>"provided"</a:t>
            </a:r>
            <a:br>
              <a:rPr lang="en-US" sz="1600" dirty="0">
                <a:solidFill>
                  <a:srgbClr val="6A8759"/>
                </a:solidFill>
              </a:rPr>
            </a:br>
            <a:r>
              <a:rPr lang="en-US" sz="1600" dirty="0">
                <a:solidFill>
                  <a:srgbClr val="6A8759"/>
                </a:solidFill>
              </a:rPr>
              <a:t>  </a:t>
            </a:r>
            <a:r>
              <a:rPr lang="en-US" sz="1600" dirty="0"/>
              <a:t>) ++ </a:t>
            </a:r>
            <a:r>
              <a:rPr lang="en-US" sz="1600" i="1" dirty="0" err="1">
                <a:solidFill>
                  <a:srgbClr val="9876AA"/>
                </a:solidFill>
              </a:rPr>
              <a:t>commonSharingLibs</a:t>
            </a:r>
            <a:r>
              <a:rPr lang="en-US" sz="1600" i="1" dirty="0">
                <a:solidFill>
                  <a:srgbClr val="9876AA"/>
                </a:solidFill>
              </a:rPr>
              <a:t/>
            </a:r>
            <a:br>
              <a:rPr lang="en-US" sz="1600" i="1" dirty="0">
                <a:solidFill>
                  <a:srgbClr val="9876AA"/>
                </a:solidFill>
              </a:rPr>
            </a:br>
            <a:r>
              <a:rPr lang="en-US" sz="1600" dirty="0"/>
              <a:t>).</a:t>
            </a:r>
            <a:r>
              <a:rPr lang="en-US" sz="1600" dirty="0" err="1"/>
              <a:t>dependsOn</a:t>
            </a:r>
            <a:r>
              <a:rPr lang="en-US" sz="1600" dirty="0"/>
              <a:t>(</a:t>
            </a:r>
            <a:r>
              <a:rPr lang="en-US" sz="1600" i="1" dirty="0" err="1">
                <a:solidFill>
                  <a:srgbClr val="9876AA"/>
                </a:solidFill>
              </a:rPr>
              <a:t>datalyze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CC7832"/>
                </a:solidFill>
              </a:rPr>
              <a:t>lazy </a:t>
            </a:r>
            <a:r>
              <a:rPr lang="en-US" sz="1600" b="1" dirty="0" err="1">
                <a:solidFill>
                  <a:srgbClr val="CC7832"/>
                </a:solidFill>
              </a:rPr>
              <a:t>val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i="1" dirty="0">
                <a:solidFill>
                  <a:srgbClr val="9876AA"/>
                </a:solidFill>
              </a:rPr>
              <a:t>analysis </a:t>
            </a:r>
            <a:r>
              <a:rPr lang="en-US" sz="1600" dirty="0" smtClean="0"/>
              <a:t>= </a:t>
            </a:r>
            <a:r>
              <a:rPr lang="en-US" sz="1600" dirty="0" err="1"/>
              <a:t>project.in</a:t>
            </a:r>
            <a:r>
              <a:rPr lang="en-US" sz="1600" dirty="0"/>
              <a:t>(</a:t>
            </a:r>
            <a:r>
              <a:rPr lang="en-US" sz="1600" i="1" dirty="0"/>
              <a:t>file</a:t>
            </a:r>
            <a:r>
              <a:rPr lang="en-US" sz="1600" dirty="0" smtClean="0"/>
              <a:t>(</a:t>
            </a:r>
            <a:r>
              <a:rPr lang="en-US" sz="1600" dirty="0" smtClean="0">
                <a:solidFill>
                  <a:srgbClr val="6A8759"/>
                </a:solidFill>
              </a:rPr>
              <a:t>"</a:t>
            </a:r>
            <a:r>
              <a:rPr lang="en-US" sz="1600" i="1" dirty="0">
                <a:solidFill>
                  <a:srgbClr val="9876AA"/>
                </a:solidFill>
              </a:rPr>
              <a:t> analysis </a:t>
            </a:r>
            <a:r>
              <a:rPr lang="en-US" sz="1600" dirty="0" smtClean="0">
                <a:solidFill>
                  <a:srgbClr val="6A8759"/>
                </a:solidFill>
              </a:rPr>
              <a:t>"</a:t>
            </a:r>
            <a:r>
              <a:rPr lang="en-US" sz="1600" dirty="0" smtClean="0"/>
              <a:t>)).</a:t>
            </a:r>
            <a:r>
              <a:rPr lang="en-US" sz="1600" dirty="0"/>
              <a:t>settings</a:t>
            </a:r>
            <a:r>
              <a:rPr lang="en-US" sz="1600" dirty="0" smtClean="0"/>
              <a:t>(</a:t>
            </a:r>
            <a:r>
              <a:rPr lang="en-US" sz="1600" dirty="0">
                <a:solidFill>
                  <a:srgbClr val="CC7832"/>
                </a:solidFill>
              </a:rPr>
              <a:t/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</a:t>
            </a:r>
            <a:r>
              <a:rPr lang="en-US" sz="1600" i="1" dirty="0" err="1">
                <a:solidFill>
                  <a:srgbClr val="9876AA"/>
                </a:solidFill>
              </a:rPr>
              <a:t>libraryDependencies</a:t>
            </a:r>
            <a:r>
              <a:rPr lang="en-US" sz="1600" i="1" dirty="0">
                <a:solidFill>
                  <a:srgbClr val="9876AA"/>
                </a:solidFill>
              </a:rPr>
              <a:t> </a:t>
            </a:r>
            <a:r>
              <a:rPr lang="en-US" sz="1600" dirty="0"/>
              <a:t>++= </a:t>
            </a:r>
            <a:r>
              <a:rPr lang="en-US" sz="1600" i="1" dirty="0" err="1">
                <a:solidFill>
                  <a:srgbClr val="9876AA"/>
                </a:solidFill>
              </a:rPr>
              <a:t>Seq</a:t>
            </a:r>
            <a:r>
              <a:rPr lang="en-US" sz="1600" dirty="0" smtClean="0"/>
              <a:t>(</a:t>
            </a:r>
            <a:r>
              <a:rPr lang="en-US" sz="1600" dirty="0">
                <a:solidFill>
                  <a:srgbClr val="CC7832"/>
                </a:solidFill>
              </a:rPr>
              <a:t/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</a:t>
            </a:r>
            <a:r>
              <a:rPr lang="en-US" sz="1600" dirty="0">
                <a:solidFill>
                  <a:srgbClr val="6A8759"/>
                </a:solidFill>
              </a:rPr>
              <a:t>"</a:t>
            </a:r>
            <a:r>
              <a:rPr lang="en-US" sz="1600" dirty="0" err="1">
                <a:solidFill>
                  <a:srgbClr val="6A8759"/>
                </a:solidFill>
              </a:rPr>
              <a:t>org.apache.spark</a:t>
            </a:r>
            <a:r>
              <a:rPr lang="en-US" sz="1600" dirty="0">
                <a:solidFill>
                  <a:srgbClr val="6A8759"/>
                </a:solidFill>
              </a:rPr>
              <a:t>" </a:t>
            </a:r>
            <a:r>
              <a:rPr lang="en-US" sz="1600" dirty="0"/>
              <a:t>% </a:t>
            </a:r>
            <a:r>
              <a:rPr lang="en-US" sz="1600" dirty="0">
                <a:solidFill>
                  <a:srgbClr val="6A8759"/>
                </a:solidFill>
              </a:rPr>
              <a:t>"spark-graphx_2.10" </a:t>
            </a:r>
            <a:r>
              <a:rPr lang="en-US" sz="1600" dirty="0"/>
              <a:t>% </a:t>
            </a:r>
            <a:r>
              <a:rPr lang="en-US" sz="1600" dirty="0">
                <a:solidFill>
                  <a:srgbClr val="6A8759"/>
                </a:solidFill>
              </a:rPr>
              <a:t>"1.1.0" </a:t>
            </a:r>
            <a:r>
              <a:rPr lang="en-US" sz="1600" dirty="0"/>
              <a:t>% </a:t>
            </a:r>
            <a:r>
              <a:rPr lang="en-US" sz="1600" dirty="0">
                <a:solidFill>
                  <a:srgbClr val="6A8759"/>
                </a:solidFill>
              </a:rPr>
              <a:t>"provided"</a:t>
            </a:r>
            <a:r>
              <a:rPr lang="en-US" sz="1600" dirty="0">
                <a:solidFill>
                  <a:srgbClr val="CC7832"/>
                </a:solidFill>
              </a:rPr>
              <a:t>,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</a:t>
            </a:r>
            <a:r>
              <a:rPr lang="en-US" sz="1600" dirty="0">
                <a:solidFill>
                  <a:srgbClr val="6A8759"/>
                </a:solidFill>
              </a:rPr>
              <a:t>"</a:t>
            </a:r>
            <a:r>
              <a:rPr lang="en-US" sz="1600" dirty="0" err="1">
                <a:solidFill>
                  <a:srgbClr val="6A8759"/>
                </a:solidFill>
              </a:rPr>
              <a:t>org.apache.spark</a:t>
            </a:r>
            <a:r>
              <a:rPr lang="en-US" sz="1600" dirty="0">
                <a:solidFill>
                  <a:srgbClr val="6A8759"/>
                </a:solidFill>
              </a:rPr>
              <a:t>" </a:t>
            </a:r>
            <a:r>
              <a:rPr lang="en-US" sz="1600" dirty="0"/>
              <a:t>% </a:t>
            </a:r>
            <a:r>
              <a:rPr lang="en-US" sz="1600" dirty="0">
                <a:solidFill>
                  <a:srgbClr val="6A8759"/>
                </a:solidFill>
              </a:rPr>
              <a:t>"spark-sql_2.10" </a:t>
            </a:r>
            <a:r>
              <a:rPr lang="en-US" sz="1600" dirty="0"/>
              <a:t>% </a:t>
            </a:r>
            <a:r>
              <a:rPr lang="en-US" sz="1600" dirty="0">
                <a:solidFill>
                  <a:srgbClr val="6A8759"/>
                </a:solidFill>
              </a:rPr>
              <a:t>"1.1.0" </a:t>
            </a:r>
            <a:r>
              <a:rPr lang="en-US" sz="1600" dirty="0"/>
              <a:t>% </a:t>
            </a:r>
            <a:r>
              <a:rPr lang="en-US" sz="1600" dirty="0">
                <a:solidFill>
                  <a:srgbClr val="6A8759"/>
                </a:solidFill>
              </a:rPr>
              <a:t>"provided</a:t>
            </a:r>
            <a:r>
              <a:rPr lang="en-US" sz="1600" dirty="0" smtClean="0">
                <a:solidFill>
                  <a:srgbClr val="6A8759"/>
                </a:solidFill>
              </a:rPr>
              <a:t>"</a:t>
            </a:r>
            <a:r>
              <a:rPr lang="en-US" sz="1600" dirty="0" smtClean="0">
                <a:solidFill>
                  <a:srgbClr val="CC7832"/>
                </a:solidFill>
              </a:rPr>
              <a:t>,</a:t>
            </a:r>
            <a:r>
              <a:rPr lang="en-US" sz="1600" dirty="0">
                <a:solidFill>
                  <a:srgbClr val="6A8759"/>
                </a:solidFill>
              </a:rPr>
              <a:t/>
            </a:r>
            <a:br>
              <a:rPr lang="en-US" sz="1600" dirty="0">
                <a:solidFill>
                  <a:srgbClr val="6A8759"/>
                </a:solidFill>
              </a:rPr>
            </a:br>
            <a:r>
              <a:rPr lang="en-US" sz="1600" dirty="0">
                <a:solidFill>
                  <a:srgbClr val="6A8759"/>
                </a:solidFill>
              </a:rPr>
              <a:t>  </a:t>
            </a:r>
            <a:r>
              <a:rPr lang="en-US" sz="1600" dirty="0"/>
              <a:t>) ++ </a:t>
            </a:r>
            <a:r>
              <a:rPr lang="en-US" sz="1600" i="1" dirty="0" err="1">
                <a:solidFill>
                  <a:srgbClr val="9876AA"/>
                </a:solidFill>
              </a:rPr>
              <a:t>commonSharingLibs</a:t>
            </a:r>
            <a:r>
              <a:rPr lang="en-US" sz="1600" i="1" dirty="0">
                <a:solidFill>
                  <a:srgbClr val="9876AA"/>
                </a:solidFill>
              </a:rPr>
              <a:t/>
            </a:r>
            <a:br>
              <a:rPr lang="en-US" sz="1600" i="1" dirty="0">
                <a:solidFill>
                  <a:srgbClr val="9876AA"/>
                </a:solidFill>
              </a:rPr>
            </a:br>
            <a:r>
              <a:rPr lang="en-US" sz="1600" dirty="0"/>
              <a:t>)</a:t>
            </a:r>
            <a:endParaRPr sz="16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DataLoader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1" dirty="0">
                <a:solidFill>
                  <a:srgbClr val="CC7832"/>
                </a:solidFill>
              </a:rPr>
              <a:t>class </a:t>
            </a:r>
            <a:r>
              <a:rPr lang="en-US" sz="1600" dirty="0" err="1"/>
              <a:t>DataSource</a:t>
            </a:r>
            <a:r>
              <a:rPr lang="en-US" sz="1600" dirty="0"/>
              <a:t>(</a:t>
            </a:r>
            <a:r>
              <a:rPr lang="en-US" sz="1600" b="1" dirty="0" err="1">
                <a:solidFill>
                  <a:srgbClr val="CC7832"/>
                </a:solidFill>
              </a:rPr>
              <a:t>val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 err="1"/>
              <a:t>dataSourceParams</a:t>
            </a:r>
            <a:r>
              <a:rPr lang="en-US" sz="1600" dirty="0"/>
              <a:t>: </a:t>
            </a:r>
            <a:r>
              <a:rPr lang="en-US" sz="1600" dirty="0" err="1"/>
              <a:t>DataSourceParams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PDataSource</a:t>
            </a:r>
            <a:r>
              <a:rPr lang="en-US" sz="1600" dirty="0"/>
              <a:t>[</a:t>
            </a:r>
            <a:r>
              <a:rPr lang="en-US" sz="1600" dirty="0" err="1"/>
              <a:t>DataSourceParams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>
                <a:solidFill>
                  <a:srgbClr val="4E807D"/>
                </a:solidFill>
              </a:rPr>
              <a:t>EmptyDataParams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TrainingData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Query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>
                <a:solidFill>
                  <a:srgbClr val="4E807D"/>
                </a:solidFill>
              </a:rPr>
              <a:t>EmptyActualResult</a:t>
            </a:r>
            <a:r>
              <a:rPr lang="en-US" sz="1600" dirty="0"/>
              <a:t>] {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b="1" dirty="0">
                <a:solidFill>
                  <a:srgbClr val="CC7832"/>
                </a:solidFill>
              </a:rPr>
              <a:t>override </a:t>
            </a:r>
            <a:r>
              <a:rPr lang="en-US" sz="1600" b="1" dirty="0" err="1">
                <a:solidFill>
                  <a:srgbClr val="CC7832"/>
                </a:solidFill>
              </a:rPr>
              <a:t>def</a:t>
            </a:r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dirty="0" err="1">
                <a:solidFill>
                  <a:srgbClr val="FFC66D"/>
                </a:solidFill>
              </a:rPr>
              <a:t>readTraining</a:t>
            </a:r>
            <a:r>
              <a:rPr lang="en-US" sz="1600" dirty="0"/>
              <a:t>(</a:t>
            </a:r>
            <a:r>
              <a:rPr lang="en-US" sz="1600" dirty="0" err="1"/>
              <a:t>sc</a:t>
            </a:r>
            <a:r>
              <a:rPr lang="en-US" sz="1600" dirty="0"/>
              <a:t>: </a:t>
            </a:r>
            <a:r>
              <a:rPr lang="en-US" sz="1600" dirty="0" err="1"/>
              <a:t>SparkContext</a:t>
            </a:r>
            <a:r>
              <a:rPr lang="en-US" sz="1600" dirty="0"/>
              <a:t>): </a:t>
            </a:r>
            <a:r>
              <a:rPr lang="en-US" sz="1600" dirty="0" err="1"/>
              <a:t>TrainingData</a:t>
            </a:r>
            <a:r>
              <a:rPr lang="en-US" sz="1600" dirty="0"/>
              <a:t> = {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i="1" dirty="0" err="1"/>
              <a:t>TrainingData</a:t>
            </a:r>
            <a:r>
              <a:rPr lang="en-US" sz="1600" i="1" dirty="0"/>
              <a:t>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      </a:t>
            </a:r>
            <a:r>
              <a:rPr lang="en-US" sz="1600" dirty="0" err="1"/>
              <a:t>dataSourceParams.params.map</a:t>
            </a:r>
            <a:r>
              <a:rPr lang="en-US" sz="1600" dirty="0"/>
              <a:t> { </a:t>
            </a:r>
            <a:endParaRPr lang="en-US" sz="1600" dirty="0" smtClean="0"/>
          </a:p>
          <a:p>
            <a:r>
              <a:rPr lang="en-US" sz="1600" b="1" dirty="0">
                <a:solidFill>
                  <a:srgbClr val="CC7832"/>
                </a:solidFill>
              </a:rPr>
              <a:t> </a:t>
            </a:r>
            <a:r>
              <a:rPr lang="en-US" sz="1600" b="1" dirty="0" smtClean="0">
                <a:solidFill>
                  <a:srgbClr val="CC7832"/>
                </a:solidFill>
              </a:rPr>
              <a:t>       case </a:t>
            </a:r>
            <a:r>
              <a:rPr lang="en-US" sz="1600" i="1" dirty="0" err="1"/>
              <a:t>DataSourceParamUnit</a:t>
            </a:r>
            <a:r>
              <a:rPr lang="en-US" sz="1600" dirty="0"/>
              <a:t>(sources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users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passwords) =&gt;</a:t>
            </a:r>
            <a:br>
              <a:rPr lang="en-US" sz="1600" dirty="0"/>
            </a:br>
            <a:r>
              <a:rPr lang="en-US" sz="1600" dirty="0"/>
              <a:t>        </a:t>
            </a:r>
            <a:r>
              <a:rPr lang="en-US" sz="1600" dirty="0" smtClean="0"/>
              <a:t>  </a:t>
            </a:r>
            <a:r>
              <a:rPr lang="en-US" sz="1600" b="1" dirty="0" err="1" smtClean="0">
                <a:solidFill>
                  <a:srgbClr val="CC7832"/>
                </a:solidFill>
              </a:rPr>
              <a:t>val</a:t>
            </a:r>
            <a:r>
              <a:rPr lang="en-US" sz="1600" b="1" dirty="0" smtClean="0">
                <a:solidFill>
                  <a:srgbClr val="CC7832"/>
                </a:solidFill>
              </a:rPr>
              <a:t> </a:t>
            </a:r>
            <a:r>
              <a:rPr lang="en-US" sz="1600" dirty="0"/>
              <a:t>(</a:t>
            </a:r>
            <a:r>
              <a:rPr lang="en-US" sz="1600" dirty="0" err="1" smtClean="0"/>
              <a:t>mergedR</a:t>
            </a:r>
            <a:r>
              <a:rPr lang="en-US" sz="1600" dirty="0" smtClean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mergedData</a:t>
            </a:r>
            <a:r>
              <a:rPr lang="en-US" sz="1600" dirty="0"/>
              <a:t>) = </a:t>
            </a:r>
            <a:r>
              <a:rPr lang="en-US" sz="1600" dirty="0" smtClean="0"/>
              <a:t>???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      (</a:t>
            </a:r>
            <a:r>
              <a:rPr lang="en-US" sz="1600" dirty="0" err="1" smtClean="0"/>
              <a:t>mergedR</a:t>
            </a:r>
            <a:r>
              <a:rPr lang="en-US" sz="1600" dirty="0" smtClean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mergedData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      }</a:t>
            </a:r>
            <a:br>
              <a:rPr lang="en-US" sz="1600" dirty="0"/>
            </a:br>
            <a:r>
              <a:rPr lang="en-US" sz="1600" dirty="0"/>
              <a:t>    }</a:t>
            </a:r>
            <a:br>
              <a:rPr lang="en-US" sz="1600" dirty="0"/>
            </a:br>
            <a:r>
              <a:rPr lang="en-US" sz="1600" dirty="0"/>
              <a:t>  }</a:t>
            </a:r>
            <a:br>
              <a:rPr lang="en-US" sz="1600" dirty="0"/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898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240</Words>
  <Application>Microsoft Macintosh PowerPoint</Application>
  <PresentationFormat>On-screen Show (16:9)</PresentationFormat>
  <Paragraphs>56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Arial</vt:lpstr>
      <vt:lpstr>simple-light</vt:lpstr>
      <vt:lpstr>Make it real Use PredictionIO to build your own recommendation engine</vt:lpstr>
      <vt:lpstr>You need more</vt:lpstr>
      <vt:lpstr>Spark + Others</vt:lpstr>
      <vt:lpstr>Components</vt:lpstr>
      <vt:lpstr>DASE</vt:lpstr>
      <vt:lpstr>PowerPoint Presentation</vt:lpstr>
      <vt:lpstr>PowerPoint Presentation</vt:lpstr>
      <vt:lpstr>Project Definition</vt:lpstr>
      <vt:lpstr>DataLoader</vt:lpstr>
      <vt:lpstr>Helpers</vt:lpstr>
      <vt:lpstr>Corresponding parameters</vt:lpstr>
      <vt:lpstr>DataPreparator</vt:lpstr>
      <vt:lpstr>Model training</vt:lpstr>
      <vt:lpstr>Helpers</vt:lpstr>
      <vt:lpstr>Corresponding parameters</vt:lpstr>
      <vt:lpstr>Model save/load</vt:lpstr>
      <vt:lpstr>Model serving</vt:lpstr>
      <vt:lpstr>Model evaluation</vt:lpstr>
      <vt:lpstr>Put all together</vt:lpstr>
      <vt:lpstr>Ads</vt:lpstr>
      <vt:lpstr>Questions…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it real Use PredictionIO to build your own recommendation engine</dc:title>
  <cp:lastModifiedBy>Xusen Yin</cp:lastModifiedBy>
  <cp:revision>20</cp:revision>
  <dcterms:modified xsi:type="dcterms:W3CDTF">2015-03-23T03:31:06Z</dcterms:modified>
</cp:coreProperties>
</file>